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13.xml" ContentType="application/vnd.openxmlformats-officedocument.drawingml.chart+xml"/>
  <Override PartName="/ppt/charts/chart14.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charts/chart15.xml" ContentType="application/vnd.openxmlformats-officedocument.drawingml.chart+xml"/>
  <Override PartName="/ppt/drawings/drawing1.xml" ContentType="application/vnd.openxmlformats-officedocument.drawingml.chartshape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heme/themeOverride1.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62" r:id="rId3"/>
    <p:sldId id="259" r:id="rId4"/>
    <p:sldId id="274" r:id="rId5"/>
    <p:sldId id="275" r:id="rId6"/>
    <p:sldId id="276" r:id="rId7"/>
    <p:sldId id="277" r:id="rId8"/>
    <p:sldId id="278" r:id="rId9"/>
    <p:sldId id="279" r:id="rId10"/>
    <p:sldId id="280" r:id="rId11"/>
    <p:sldId id="281" r:id="rId12"/>
    <p:sldId id="269" r:id="rId13"/>
    <p:sldId id="282" r:id="rId14"/>
    <p:sldId id="283" r:id="rId15"/>
    <p:sldId id="284" r:id="rId16"/>
    <p:sldId id="265" r:id="rId17"/>
  </p:sldIdLst>
  <p:sldSz cx="9144000" cy="6858000" type="screen4x3"/>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5990A0-B9C0-4683-AC0B-8DB52615CA18}" v="41" dt="2026-06-06T22:01:37.5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9738" autoAdjust="0"/>
  </p:normalViewPr>
  <p:slideViewPr>
    <p:cSldViewPr>
      <p:cViewPr varScale="1">
        <p:scale>
          <a:sx n="70" d="100"/>
          <a:sy n="70" d="100"/>
        </p:scale>
        <p:origin x="1578" y="45"/>
      </p:cViewPr>
      <p:guideLst>
        <p:guide orient="horz" pos="2160"/>
        <p:guide pos="2880"/>
      </p:guideLst>
    </p:cSldViewPr>
  </p:slideViewPr>
  <p:outlineViewPr>
    <p:cViewPr>
      <p:scale>
        <a:sx n="33" d="100"/>
        <a:sy n="33" d="100"/>
      </p:scale>
      <p:origin x="0" y="0"/>
    </p:cViewPr>
  </p:outlineViewPr>
  <p:notesTextViewPr>
    <p:cViewPr>
      <p:scale>
        <a:sx n="1" d="1"/>
        <a:sy n="1" d="1"/>
      </p:scale>
      <p:origin x="0" y="-459"/>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y Acreman" userId="05415c4dcfc197a9" providerId="LiveId" clId="{9CB183A6-6C10-4B8C-A8B7-8C3B62785240}"/>
    <pc:docChg chg="custSel addSld modSld">
      <pc:chgData name="Andy Acreman" userId="05415c4dcfc197a9" providerId="LiveId" clId="{9CB183A6-6C10-4B8C-A8B7-8C3B62785240}" dt="2026-06-06T22:04:52.383" v="20" actId="6549"/>
      <pc:docMkLst>
        <pc:docMk/>
      </pc:docMkLst>
      <pc:sldChg chg="modTransition">
        <pc:chgData name="Andy Acreman" userId="05415c4dcfc197a9" providerId="LiveId" clId="{9CB183A6-6C10-4B8C-A8B7-8C3B62785240}" dt="2026-06-06T22:01:37.586" v="19"/>
        <pc:sldMkLst>
          <pc:docMk/>
          <pc:sldMk cId="4089991035" sldId="256"/>
        </pc:sldMkLst>
      </pc:sldChg>
      <pc:sldChg chg="modTransition modNotesTx">
        <pc:chgData name="Andy Acreman" userId="05415c4dcfc197a9" providerId="LiveId" clId="{9CB183A6-6C10-4B8C-A8B7-8C3B62785240}" dt="2026-06-06T22:04:52.383" v="20" actId="6549"/>
        <pc:sldMkLst>
          <pc:docMk/>
          <pc:sldMk cId="1468669172" sldId="259"/>
        </pc:sldMkLst>
      </pc:sldChg>
      <pc:sldChg chg="modTransition">
        <pc:chgData name="Andy Acreman" userId="05415c4dcfc197a9" providerId="LiveId" clId="{9CB183A6-6C10-4B8C-A8B7-8C3B62785240}" dt="2026-06-06T22:00:46.971" v="18"/>
        <pc:sldMkLst>
          <pc:docMk/>
          <pc:sldMk cId="435647959" sldId="262"/>
        </pc:sldMkLst>
      </pc:sldChg>
      <pc:sldChg chg="modTransition">
        <pc:chgData name="Andy Acreman" userId="05415c4dcfc197a9" providerId="LiveId" clId="{9CB183A6-6C10-4B8C-A8B7-8C3B62785240}" dt="2026-06-06T22:00:46.971" v="18"/>
        <pc:sldMkLst>
          <pc:docMk/>
          <pc:sldMk cId="1885494727" sldId="265"/>
        </pc:sldMkLst>
      </pc:sldChg>
      <pc:sldChg chg="modTransition">
        <pc:chgData name="Andy Acreman" userId="05415c4dcfc197a9" providerId="LiveId" clId="{9CB183A6-6C10-4B8C-A8B7-8C3B62785240}" dt="2026-06-06T22:00:46.971" v="18"/>
        <pc:sldMkLst>
          <pc:docMk/>
          <pc:sldMk cId="1914053483" sldId="269"/>
        </pc:sldMkLst>
      </pc:sldChg>
      <pc:sldChg chg="modTransition">
        <pc:chgData name="Andy Acreman" userId="05415c4dcfc197a9" providerId="LiveId" clId="{9CB183A6-6C10-4B8C-A8B7-8C3B62785240}" dt="2026-06-06T22:00:46.971" v="18"/>
        <pc:sldMkLst>
          <pc:docMk/>
          <pc:sldMk cId="2759975445" sldId="274"/>
        </pc:sldMkLst>
      </pc:sldChg>
      <pc:sldChg chg="modTransition">
        <pc:chgData name="Andy Acreman" userId="05415c4dcfc197a9" providerId="LiveId" clId="{9CB183A6-6C10-4B8C-A8B7-8C3B62785240}" dt="2026-06-06T22:00:46.971" v="18"/>
        <pc:sldMkLst>
          <pc:docMk/>
          <pc:sldMk cId="2681257357" sldId="275"/>
        </pc:sldMkLst>
      </pc:sldChg>
      <pc:sldChg chg="modTransition">
        <pc:chgData name="Andy Acreman" userId="05415c4dcfc197a9" providerId="LiveId" clId="{9CB183A6-6C10-4B8C-A8B7-8C3B62785240}" dt="2026-06-06T22:00:46.971" v="18"/>
        <pc:sldMkLst>
          <pc:docMk/>
          <pc:sldMk cId="1401609369" sldId="276"/>
        </pc:sldMkLst>
      </pc:sldChg>
      <pc:sldChg chg="modTransition">
        <pc:chgData name="Andy Acreman" userId="05415c4dcfc197a9" providerId="LiveId" clId="{9CB183A6-6C10-4B8C-A8B7-8C3B62785240}" dt="2026-06-06T22:00:46.971" v="18"/>
        <pc:sldMkLst>
          <pc:docMk/>
          <pc:sldMk cId="77011276" sldId="277"/>
        </pc:sldMkLst>
      </pc:sldChg>
      <pc:sldChg chg="modTransition">
        <pc:chgData name="Andy Acreman" userId="05415c4dcfc197a9" providerId="LiveId" clId="{9CB183A6-6C10-4B8C-A8B7-8C3B62785240}" dt="2026-06-06T22:00:46.971" v="18"/>
        <pc:sldMkLst>
          <pc:docMk/>
          <pc:sldMk cId="2432101905" sldId="278"/>
        </pc:sldMkLst>
      </pc:sldChg>
      <pc:sldChg chg="modTransition">
        <pc:chgData name="Andy Acreman" userId="05415c4dcfc197a9" providerId="LiveId" clId="{9CB183A6-6C10-4B8C-A8B7-8C3B62785240}" dt="2026-06-06T22:00:46.971" v="18"/>
        <pc:sldMkLst>
          <pc:docMk/>
          <pc:sldMk cId="2158126439" sldId="279"/>
        </pc:sldMkLst>
      </pc:sldChg>
      <pc:sldChg chg="modTransition">
        <pc:chgData name="Andy Acreman" userId="05415c4dcfc197a9" providerId="LiveId" clId="{9CB183A6-6C10-4B8C-A8B7-8C3B62785240}" dt="2026-06-06T22:00:46.971" v="18"/>
        <pc:sldMkLst>
          <pc:docMk/>
          <pc:sldMk cId="778595661" sldId="280"/>
        </pc:sldMkLst>
      </pc:sldChg>
      <pc:sldChg chg="modTransition">
        <pc:chgData name="Andy Acreman" userId="05415c4dcfc197a9" providerId="LiveId" clId="{9CB183A6-6C10-4B8C-A8B7-8C3B62785240}" dt="2026-06-06T22:00:46.971" v="18"/>
        <pc:sldMkLst>
          <pc:docMk/>
          <pc:sldMk cId="446390563" sldId="281"/>
        </pc:sldMkLst>
      </pc:sldChg>
      <pc:sldChg chg="modTransition">
        <pc:chgData name="Andy Acreman" userId="05415c4dcfc197a9" providerId="LiveId" clId="{9CB183A6-6C10-4B8C-A8B7-8C3B62785240}" dt="2026-06-06T22:00:46.971" v="18"/>
        <pc:sldMkLst>
          <pc:docMk/>
          <pc:sldMk cId="3837169039" sldId="282"/>
        </pc:sldMkLst>
      </pc:sldChg>
      <pc:sldChg chg="addSp delSp modSp add mod modTransition">
        <pc:chgData name="Andy Acreman" userId="05415c4dcfc197a9" providerId="LiveId" clId="{9CB183A6-6C10-4B8C-A8B7-8C3B62785240}" dt="2026-06-06T22:00:46.971" v="18"/>
        <pc:sldMkLst>
          <pc:docMk/>
          <pc:sldMk cId="3315264819" sldId="283"/>
        </pc:sldMkLst>
        <pc:spChg chg="del">
          <ac:chgData name="Andy Acreman" userId="05415c4dcfc197a9" providerId="LiveId" clId="{9CB183A6-6C10-4B8C-A8B7-8C3B62785240}" dt="2026-06-06T21:57:05.067" v="2" actId="478"/>
          <ac:spMkLst>
            <pc:docMk/>
            <pc:sldMk cId="3315264819" sldId="283"/>
            <ac:spMk id="2" creationId="{F68543D5-5FFF-8691-A033-22966AE8DFD9}"/>
          </ac:spMkLst>
        </pc:spChg>
        <pc:spChg chg="del">
          <ac:chgData name="Andy Acreman" userId="05415c4dcfc197a9" providerId="LiveId" clId="{9CB183A6-6C10-4B8C-A8B7-8C3B62785240}" dt="2026-06-06T21:57:07.717" v="3" actId="478"/>
          <ac:spMkLst>
            <pc:docMk/>
            <pc:sldMk cId="3315264819" sldId="283"/>
            <ac:spMk id="4" creationId="{61851F2E-6700-DCBB-CCBB-87C49E70ADD0}"/>
          </ac:spMkLst>
        </pc:spChg>
        <pc:spChg chg="add del mod">
          <ac:chgData name="Andy Acreman" userId="05415c4dcfc197a9" providerId="LiveId" clId="{9CB183A6-6C10-4B8C-A8B7-8C3B62785240}" dt="2026-06-06T21:57:10.056" v="4" actId="478"/>
          <ac:spMkLst>
            <pc:docMk/>
            <pc:sldMk cId="3315264819" sldId="283"/>
            <ac:spMk id="5" creationId="{C1C9D03C-8232-417E-AB8D-C4C6F22F54C0}"/>
          </ac:spMkLst>
        </pc:spChg>
        <pc:picChg chg="add mod">
          <ac:chgData name="Andy Acreman" userId="05415c4dcfc197a9" providerId="LiveId" clId="{9CB183A6-6C10-4B8C-A8B7-8C3B62785240}" dt="2026-06-06T21:57:43.834" v="6" actId="27614"/>
          <ac:picMkLst>
            <pc:docMk/>
            <pc:sldMk cId="3315264819" sldId="283"/>
            <ac:picMk id="7" creationId="{1B33850A-D8A3-63E9-DCB9-87019F113E0C}"/>
          </ac:picMkLst>
        </pc:picChg>
      </pc:sldChg>
      <pc:sldChg chg="addSp delSp modSp add mod modTransition setBg">
        <pc:chgData name="Andy Acreman" userId="05415c4dcfc197a9" providerId="LiveId" clId="{9CB183A6-6C10-4B8C-A8B7-8C3B62785240}" dt="2026-06-06T22:00:46.971" v="18"/>
        <pc:sldMkLst>
          <pc:docMk/>
          <pc:sldMk cId="1037714365" sldId="284"/>
        </pc:sldMkLst>
        <pc:spChg chg="del">
          <ac:chgData name="Andy Acreman" userId="05415c4dcfc197a9" providerId="LiveId" clId="{9CB183A6-6C10-4B8C-A8B7-8C3B62785240}" dt="2026-06-06T21:58:20.888" v="7" actId="478"/>
          <ac:spMkLst>
            <pc:docMk/>
            <pc:sldMk cId="1037714365" sldId="284"/>
            <ac:spMk id="2" creationId="{B0805795-EB8D-EDCC-D747-4A5340508EBA}"/>
          </ac:spMkLst>
        </pc:spChg>
        <pc:spChg chg="del">
          <ac:chgData name="Andy Acreman" userId="05415c4dcfc197a9" providerId="LiveId" clId="{9CB183A6-6C10-4B8C-A8B7-8C3B62785240}" dt="2026-06-06T21:58:23.835" v="8" actId="478"/>
          <ac:spMkLst>
            <pc:docMk/>
            <pc:sldMk cId="1037714365" sldId="284"/>
            <ac:spMk id="4" creationId="{E08B7E6E-47E0-BCEC-143E-09DF115D8FF8}"/>
          </ac:spMkLst>
        </pc:spChg>
        <pc:spChg chg="add del mod">
          <ac:chgData name="Andy Acreman" userId="05415c4dcfc197a9" providerId="LiveId" clId="{9CB183A6-6C10-4B8C-A8B7-8C3B62785240}" dt="2026-06-06T21:58:25.768" v="9" actId="478"/>
          <ac:spMkLst>
            <pc:docMk/>
            <pc:sldMk cId="1037714365" sldId="284"/>
            <ac:spMk id="5" creationId="{1BC53DE0-ECB1-28B0-8684-A53BF97F3BE0}"/>
          </ac:spMkLst>
        </pc:spChg>
        <pc:spChg chg="add mod">
          <ac:chgData name="Andy Acreman" userId="05415c4dcfc197a9" providerId="LiveId" clId="{9CB183A6-6C10-4B8C-A8B7-8C3B62785240}" dt="2026-06-06T21:59:37.565" v="16" actId="207"/>
          <ac:spMkLst>
            <pc:docMk/>
            <pc:sldMk cId="1037714365" sldId="284"/>
            <ac:spMk id="6" creationId="{A120E2F4-28E7-6C20-D211-552CC053C8D9}"/>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5.xml"/><Relationship Id="rId1" Type="http://schemas.microsoft.com/office/2011/relationships/chartStyle" Target="style5.xm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6.xml"/><Relationship Id="rId1" Type="http://schemas.microsoft.com/office/2011/relationships/chartStyle" Target="style6.xml"/></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7.xml"/><Relationship Id="rId1" Type="http://schemas.microsoft.com/office/2011/relationships/chartStyle" Target="style7.xm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4.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3.xml"/><Relationship Id="rId1" Type="http://schemas.microsoft.com/office/2011/relationships/chartStyle" Target="style3.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4.xml"/><Relationship Id="rId1" Type="http://schemas.microsoft.com/office/2011/relationships/chartStyle" Target="style4.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114781696"/>
        <c:axId val="88176832"/>
      </c:barChart>
      <c:catAx>
        <c:axId val="114781696"/>
        <c:scaling>
          <c:orientation val="minMax"/>
        </c:scaling>
        <c:delete val="0"/>
        <c:axPos val="b"/>
        <c:majorTickMark val="out"/>
        <c:minorTickMark val="none"/>
        <c:tickLblPos val="nextTo"/>
        <c:crossAx val="88176832"/>
        <c:crosses val="autoZero"/>
        <c:auto val="1"/>
        <c:lblAlgn val="ctr"/>
        <c:lblOffset val="100"/>
        <c:noMultiLvlLbl val="0"/>
      </c:catAx>
      <c:valAx>
        <c:axId val="88176832"/>
        <c:scaling>
          <c:orientation val="minMax"/>
        </c:scaling>
        <c:delete val="1"/>
        <c:axPos val="l"/>
        <c:majorGridlines/>
        <c:numFmt formatCode="#,##0" sourceLinked="1"/>
        <c:majorTickMark val="out"/>
        <c:minorTickMark val="none"/>
        <c:tickLblPos val="nextTo"/>
        <c:crossAx val="114781696"/>
        <c:crosses val="autoZero"/>
        <c:crossBetween val="between"/>
      </c:valAx>
      <c:spPr>
        <a:noFill/>
        <a:ln w="25400">
          <a:noFill/>
        </a:ln>
      </c:spPr>
    </c:plotArea>
    <c:legend>
      <c:legendPos val="r"/>
      <c:layout>
        <c:manualLayout>
          <c:xMode val="edge"/>
          <c:yMode val="edge"/>
          <c:x val="0.86462052264463107"/>
          <c:y val="0.40380758820678542"/>
          <c:w val="0.12743491463911416"/>
          <c:h val="0.212833235920646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b="1"/>
              <a:t>Spacious Place</a:t>
            </a:r>
            <a:r>
              <a:rPr lang="en-GB" b="1" baseline="0"/>
              <a:t> Cafe - Income and Expenditure</a:t>
            </a:r>
            <a:endParaRPr lang="en-GB"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0"/>
        <c:ser>
          <c:idx val="0"/>
          <c:order val="0"/>
          <c:tx>
            <c:strRef>
              <c:f>Sheet1!$A$129</c:f>
              <c:strCache>
                <c:ptCount val="1"/>
                <c:pt idx="0">
                  <c:v>INCOME</c:v>
                </c:pt>
              </c:strCache>
            </c:strRef>
          </c:tx>
          <c:spPr>
            <a:solidFill>
              <a:srgbClr val="0000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Sheet1!$B$128:$D$128</c:f>
              <c:strCache>
                <c:ptCount val="3"/>
                <c:pt idx="0">
                  <c:v>Actual 2024-25</c:v>
                </c:pt>
                <c:pt idx="1">
                  <c:v>Actual 2025-26</c:v>
                </c:pt>
                <c:pt idx="2">
                  <c:v>Budget 2026-07</c:v>
                </c:pt>
              </c:strCache>
            </c:strRef>
          </c:cat>
          <c:val>
            <c:numRef>
              <c:f>Sheet1!$B$129:$D$129</c:f>
              <c:numCache>
                <c:formatCode>#,##0</c:formatCode>
                <c:ptCount val="3"/>
                <c:pt idx="0">
                  <c:v>99828</c:v>
                </c:pt>
                <c:pt idx="1">
                  <c:v>86834</c:v>
                </c:pt>
                <c:pt idx="2">
                  <c:v>99285</c:v>
                </c:pt>
              </c:numCache>
            </c:numRef>
          </c:val>
          <c:extLst>
            <c:ext xmlns:c16="http://schemas.microsoft.com/office/drawing/2014/chart" uri="{C3380CC4-5D6E-409C-BE32-E72D297353CC}">
              <c16:uniqueId val="{00000000-F945-4D90-AD82-0B47E435D0E0}"/>
            </c:ext>
          </c:extLst>
        </c:ser>
        <c:ser>
          <c:idx val="1"/>
          <c:order val="1"/>
          <c:tx>
            <c:strRef>
              <c:f>Sheet1!$A$130</c:f>
              <c:strCache>
                <c:ptCount val="1"/>
                <c:pt idx="0">
                  <c:v>EXPEND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Sheet1!$B$128:$D$128</c:f>
              <c:strCache>
                <c:ptCount val="3"/>
                <c:pt idx="0">
                  <c:v>Actual 2024-25</c:v>
                </c:pt>
                <c:pt idx="1">
                  <c:v>Actual 2025-26</c:v>
                </c:pt>
                <c:pt idx="2">
                  <c:v>Budget 2026-07</c:v>
                </c:pt>
              </c:strCache>
            </c:strRef>
          </c:cat>
          <c:val>
            <c:numRef>
              <c:f>Sheet1!$B$130:$D$130</c:f>
              <c:numCache>
                <c:formatCode>#,##0</c:formatCode>
                <c:ptCount val="3"/>
                <c:pt idx="0">
                  <c:v>95384</c:v>
                </c:pt>
                <c:pt idx="1">
                  <c:v>116306</c:v>
                </c:pt>
                <c:pt idx="2">
                  <c:v>111866</c:v>
                </c:pt>
              </c:numCache>
            </c:numRef>
          </c:val>
          <c:extLst>
            <c:ext xmlns:c16="http://schemas.microsoft.com/office/drawing/2014/chart" uri="{C3380CC4-5D6E-409C-BE32-E72D297353CC}">
              <c16:uniqueId val="{00000001-F945-4D90-AD82-0B47E435D0E0}"/>
            </c:ext>
          </c:extLst>
        </c:ser>
        <c:dLbls>
          <c:showLegendKey val="0"/>
          <c:showVal val="0"/>
          <c:showCatName val="0"/>
          <c:showSerName val="0"/>
          <c:showPercent val="0"/>
          <c:showBubbleSize val="0"/>
        </c:dLbls>
        <c:gapWidth val="219"/>
        <c:overlap val="-27"/>
        <c:axId val="804379695"/>
        <c:axId val="804380175"/>
      </c:barChart>
      <c:catAx>
        <c:axId val="804379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04380175"/>
        <c:crosses val="autoZero"/>
        <c:auto val="1"/>
        <c:lblAlgn val="ctr"/>
        <c:lblOffset val="100"/>
        <c:noMultiLvlLbl val="0"/>
      </c:catAx>
      <c:valAx>
        <c:axId val="80438017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043796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114781696"/>
        <c:axId val="88176832"/>
      </c:barChart>
      <c:catAx>
        <c:axId val="114781696"/>
        <c:scaling>
          <c:orientation val="minMax"/>
        </c:scaling>
        <c:delete val="0"/>
        <c:axPos val="b"/>
        <c:majorTickMark val="out"/>
        <c:minorTickMark val="none"/>
        <c:tickLblPos val="nextTo"/>
        <c:crossAx val="88176832"/>
        <c:crosses val="autoZero"/>
        <c:auto val="1"/>
        <c:lblAlgn val="ctr"/>
        <c:lblOffset val="100"/>
        <c:noMultiLvlLbl val="0"/>
      </c:catAx>
      <c:valAx>
        <c:axId val="88176832"/>
        <c:scaling>
          <c:orientation val="minMax"/>
        </c:scaling>
        <c:delete val="1"/>
        <c:axPos val="l"/>
        <c:majorGridlines/>
        <c:numFmt formatCode="#,##0" sourceLinked="1"/>
        <c:majorTickMark val="out"/>
        <c:minorTickMark val="none"/>
        <c:tickLblPos val="nextTo"/>
        <c:crossAx val="114781696"/>
        <c:crosses val="autoZero"/>
        <c:crossBetween val="between"/>
      </c:valAx>
      <c:spPr>
        <a:noFill/>
        <a:ln w="25400">
          <a:noFill/>
        </a:ln>
      </c:spPr>
    </c:plotArea>
    <c:legend>
      <c:legendPos val="r"/>
      <c:layout>
        <c:manualLayout>
          <c:xMode val="edge"/>
          <c:yMode val="edge"/>
          <c:x val="0.86462052264463107"/>
          <c:y val="0.40380758820678542"/>
          <c:w val="0.12743491463911416"/>
          <c:h val="0.212833235920646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b="1"/>
              <a:t>Spacious Place Cafe - INCOME</a:t>
            </a:r>
            <a:r>
              <a:rPr lang="en-GB" b="1" baseline="0"/>
              <a:t> Breakdown</a:t>
            </a:r>
            <a:endParaRPr lang="en-GB"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0"/>
        <c:ser>
          <c:idx val="0"/>
          <c:order val="0"/>
          <c:tx>
            <c:strRef>
              <c:f>Sheet1!$A$147</c:f>
              <c:strCache>
                <c:ptCount val="1"/>
                <c:pt idx="0">
                  <c:v>Donations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Sheet1!$B$146:$D$146</c:f>
              <c:strCache>
                <c:ptCount val="3"/>
                <c:pt idx="0">
                  <c:v>Actual 2024-25</c:v>
                </c:pt>
                <c:pt idx="1">
                  <c:v>Actual 2025-26</c:v>
                </c:pt>
                <c:pt idx="2">
                  <c:v>Budget 2026-07</c:v>
                </c:pt>
              </c:strCache>
            </c:strRef>
          </c:cat>
          <c:val>
            <c:numRef>
              <c:f>Sheet1!$B$147:$D$147</c:f>
              <c:numCache>
                <c:formatCode>#,##0</c:formatCode>
                <c:ptCount val="3"/>
                <c:pt idx="0">
                  <c:v>6432</c:v>
                </c:pt>
                <c:pt idx="1">
                  <c:v>7211</c:v>
                </c:pt>
                <c:pt idx="2">
                  <c:v>3900</c:v>
                </c:pt>
              </c:numCache>
            </c:numRef>
          </c:val>
          <c:extLst>
            <c:ext xmlns:c16="http://schemas.microsoft.com/office/drawing/2014/chart" uri="{C3380CC4-5D6E-409C-BE32-E72D297353CC}">
              <c16:uniqueId val="{00000000-D73A-4567-BA9A-E808377386B3}"/>
            </c:ext>
          </c:extLst>
        </c:ser>
        <c:ser>
          <c:idx val="1"/>
          <c:order val="1"/>
          <c:tx>
            <c:strRef>
              <c:f>Sheet1!$A$148</c:f>
              <c:strCache>
                <c:ptCount val="1"/>
                <c:pt idx="0">
                  <c:v>Grants / Other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Sheet1!$B$146:$D$146</c:f>
              <c:strCache>
                <c:ptCount val="3"/>
                <c:pt idx="0">
                  <c:v>Actual 2024-25</c:v>
                </c:pt>
                <c:pt idx="1">
                  <c:v>Actual 2025-26</c:v>
                </c:pt>
                <c:pt idx="2">
                  <c:v>Budget 2026-07</c:v>
                </c:pt>
              </c:strCache>
            </c:strRef>
          </c:cat>
          <c:val>
            <c:numRef>
              <c:f>Sheet1!$B$148:$D$148</c:f>
              <c:numCache>
                <c:formatCode>#,##0</c:formatCode>
                <c:ptCount val="3"/>
                <c:pt idx="0">
                  <c:v>32494</c:v>
                </c:pt>
                <c:pt idx="1">
                  <c:v>18115</c:v>
                </c:pt>
                <c:pt idx="2">
                  <c:v>15345</c:v>
                </c:pt>
              </c:numCache>
            </c:numRef>
          </c:val>
          <c:extLst>
            <c:ext xmlns:c16="http://schemas.microsoft.com/office/drawing/2014/chart" uri="{C3380CC4-5D6E-409C-BE32-E72D297353CC}">
              <c16:uniqueId val="{00000001-D73A-4567-BA9A-E808377386B3}"/>
            </c:ext>
          </c:extLst>
        </c:ser>
        <c:ser>
          <c:idx val="2"/>
          <c:order val="2"/>
          <c:tx>
            <c:strRef>
              <c:f>Sheet1!$A$149</c:f>
              <c:strCache>
                <c:ptCount val="1"/>
                <c:pt idx="0">
                  <c:v>Sale of Products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Sheet1!$B$146:$D$146</c:f>
              <c:strCache>
                <c:ptCount val="3"/>
                <c:pt idx="0">
                  <c:v>Actual 2024-25</c:v>
                </c:pt>
                <c:pt idx="1">
                  <c:v>Actual 2025-26</c:v>
                </c:pt>
                <c:pt idx="2">
                  <c:v>Budget 2026-07</c:v>
                </c:pt>
              </c:strCache>
            </c:strRef>
          </c:cat>
          <c:val>
            <c:numRef>
              <c:f>Sheet1!$B$149:$D$149</c:f>
              <c:numCache>
                <c:formatCode>#,##0</c:formatCode>
                <c:ptCount val="3"/>
                <c:pt idx="0">
                  <c:v>48000</c:v>
                </c:pt>
                <c:pt idx="1">
                  <c:v>61508</c:v>
                </c:pt>
                <c:pt idx="2">
                  <c:v>80040</c:v>
                </c:pt>
              </c:numCache>
            </c:numRef>
          </c:val>
          <c:extLst>
            <c:ext xmlns:c16="http://schemas.microsoft.com/office/drawing/2014/chart" uri="{C3380CC4-5D6E-409C-BE32-E72D297353CC}">
              <c16:uniqueId val="{00000002-D73A-4567-BA9A-E808377386B3}"/>
            </c:ext>
          </c:extLst>
        </c:ser>
        <c:dLbls>
          <c:showLegendKey val="0"/>
          <c:showVal val="0"/>
          <c:showCatName val="0"/>
          <c:showSerName val="0"/>
          <c:showPercent val="0"/>
          <c:showBubbleSize val="0"/>
        </c:dLbls>
        <c:gapWidth val="219"/>
        <c:overlap val="-27"/>
        <c:axId val="1168042079"/>
        <c:axId val="1168031039"/>
      </c:barChart>
      <c:catAx>
        <c:axId val="11680420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68031039"/>
        <c:crosses val="autoZero"/>
        <c:auto val="1"/>
        <c:lblAlgn val="ctr"/>
        <c:lblOffset val="100"/>
        <c:noMultiLvlLbl val="0"/>
      </c:catAx>
      <c:valAx>
        <c:axId val="116803103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6804207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114781696"/>
        <c:axId val="88176832"/>
      </c:barChart>
      <c:catAx>
        <c:axId val="114781696"/>
        <c:scaling>
          <c:orientation val="minMax"/>
        </c:scaling>
        <c:delete val="0"/>
        <c:axPos val="b"/>
        <c:majorTickMark val="out"/>
        <c:minorTickMark val="none"/>
        <c:tickLblPos val="nextTo"/>
        <c:crossAx val="88176832"/>
        <c:crosses val="autoZero"/>
        <c:auto val="1"/>
        <c:lblAlgn val="ctr"/>
        <c:lblOffset val="100"/>
        <c:noMultiLvlLbl val="0"/>
      </c:catAx>
      <c:valAx>
        <c:axId val="88176832"/>
        <c:scaling>
          <c:orientation val="minMax"/>
        </c:scaling>
        <c:delete val="1"/>
        <c:axPos val="l"/>
        <c:majorGridlines/>
        <c:numFmt formatCode="#,##0" sourceLinked="1"/>
        <c:majorTickMark val="out"/>
        <c:minorTickMark val="none"/>
        <c:tickLblPos val="nextTo"/>
        <c:crossAx val="114781696"/>
        <c:crosses val="autoZero"/>
        <c:crossBetween val="between"/>
      </c:valAx>
      <c:spPr>
        <a:noFill/>
        <a:ln w="25400">
          <a:noFill/>
        </a:ln>
      </c:spPr>
    </c:plotArea>
    <c:legend>
      <c:legendPos val="r"/>
      <c:layout>
        <c:manualLayout>
          <c:xMode val="edge"/>
          <c:yMode val="edge"/>
          <c:x val="0.86462052264463107"/>
          <c:y val="0.40380758820678542"/>
          <c:w val="0.12743491463911416"/>
          <c:h val="0.212833235920646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b="1"/>
              <a:t>Spacious Place Cafe - EXPENDITURE Breakdown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Sheet1!$A$166</c:f>
              <c:strCache>
                <c:ptCount val="1"/>
                <c:pt idx="0">
                  <c:v>Running Costs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Sheet1!$B$165:$D$165</c:f>
              <c:strCache>
                <c:ptCount val="3"/>
                <c:pt idx="0">
                  <c:v>Actual 2024-25</c:v>
                </c:pt>
                <c:pt idx="1">
                  <c:v>Actual 2025-26</c:v>
                </c:pt>
                <c:pt idx="2">
                  <c:v>Budget 2026-07</c:v>
                </c:pt>
              </c:strCache>
            </c:strRef>
          </c:cat>
          <c:val>
            <c:numRef>
              <c:f>Sheet1!$B$166:$D$166</c:f>
              <c:numCache>
                <c:formatCode>#,##0</c:formatCode>
                <c:ptCount val="3"/>
                <c:pt idx="0">
                  <c:v>8274</c:v>
                </c:pt>
                <c:pt idx="1">
                  <c:v>9402</c:v>
                </c:pt>
                <c:pt idx="2">
                  <c:v>12350</c:v>
                </c:pt>
              </c:numCache>
            </c:numRef>
          </c:val>
          <c:extLst>
            <c:ext xmlns:c16="http://schemas.microsoft.com/office/drawing/2014/chart" uri="{C3380CC4-5D6E-409C-BE32-E72D297353CC}">
              <c16:uniqueId val="{00000000-27B2-44D0-866D-B04D9C8B254C}"/>
            </c:ext>
          </c:extLst>
        </c:ser>
        <c:ser>
          <c:idx val="1"/>
          <c:order val="1"/>
          <c:tx>
            <c:strRef>
              <c:f>Sheet1!$A$167</c:f>
              <c:strCache>
                <c:ptCount val="1"/>
                <c:pt idx="0">
                  <c:v>Employment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Sheet1!$B$165:$D$165</c:f>
              <c:strCache>
                <c:ptCount val="3"/>
                <c:pt idx="0">
                  <c:v>Actual 2024-25</c:v>
                </c:pt>
                <c:pt idx="1">
                  <c:v>Actual 2025-26</c:v>
                </c:pt>
                <c:pt idx="2">
                  <c:v>Budget 2026-07</c:v>
                </c:pt>
              </c:strCache>
            </c:strRef>
          </c:cat>
          <c:val>
            <c:numRef>
              <c:f>Sheet1!$B$167:$D$167</c:f>
              <c:numCache>
                <c:formatCode>#,##0</c:formatCode>
                <c:ptCount val="3"/>
                <c:pt idx="0">
                  <c:v>65844</c:v>
                </c:pt>
                <c:pt idx="1">
                  <c:v>80926</c:v>
                </c:pt>
                <c:pt idx="2">
                  <c:v>80076</c:v>
                </c:pt>
              </c:numCache>
            </c:numRef>
          </c:val>
          <c:extLst>
            <c:ext xmlns:c16="http://schemas.microsoft.com/office/drawing/2014/chart" uri="{C3380CC4-5D6E-409C-BE32-E72D297353CC}">
              <c16:uniqueId val="{00000001-27B2-44D0-866D-B04D9C8B254C}"/>
            </c:ext>
          </c:extLst>
        </c:ser>
        <c:ser>
          <c:idx val="2"/>
          <c:order val="2"/>
          <c:tx>
            <c:strRef>
              <c:f>Sheet1!$A$168</c:f>
              <c:strCache>
                <c:ptCount val="1"/>
                <c:pt idx="0">
                  <c:v>Food Costs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Sheet1!$B$165:$D$165</c:f>
              <c:strCache>
                <c:ptCount val="3"/>
                <c:pt idx="0">
                  <c:v>Actual 2024-25</c:v>
                </c:pt>
                <c:pt idx="1">
                  <c:v>Actual 2025-26</c:v>
                </c:pt>
                <c:pt idx="2">
                  <c:v>Budget 2026-07</c:v>
                </c:pt>
              </c:strCache>
            </c:strRef>
          </c:cat>
          <c:val>
            <c:numRef>
              <c:f>Sheet1!$B$168:$D$168</c:f>
              <c:numCache>
                <c:formatCode>#,##0</c:formatCode>
                <c:ptCount val="3"/>
                <c:pt idx="0">
                  <c:v>21266</c:v>
                </c:pt>
                <c:pt idx="1">
                  <c:v>25978</c:v>
                </c:pt>
                <c:pt idx="2">
                  <c:v>19440</c:v>
                </c:pt>
              </c:numCache>
            </c:numRef>
          </c:val>
          <c:extLst>
            <c:ext xmlns:c16="http://schemas.microsoft.com/office/drawing/2014/chart" uri="{C3380CC4-5D6E-409C-BE32-E72D297353CC}">
              <c16:uniqueId val="{00000002-27B2-44D0-866D-B04D9C8B254C}"/>
            </c:ext>
          </c:extLst>
        </c:ser>
        <c:dLbls>
          <c:showLegendKey val="0"/>
          <c:showVal val="0"/>
          <c:showCatName val="0"/>
          <c:showSerName val="0"/>
          <c:showPercent val="0"/>
          <c:showBubbleSize val="0"/>
        </c:dLbls>
        <c:gapWidth val="219"/>
        <c:overlap val="-27"/>
        <c:axId val="1461862031"/>
        <c:axId val="1461863471"/>
      </c:barChart>
      <c:catAx>
        <c:axId val="14618620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61863471"/>
        <c:crosses val="autoZero"/>
        <c:auto val="1"/>
        <c:lblAlgn val="ctr"/>
        <c:lblOffset val="100"/>
        <c:noMultiLvlLbl val="0"/>
      </c:catAx>
      <c:valAx>
        <c:axId val="146186347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618620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114781696"/>
        <c:axId val="88176832"/>
      </c:barChart>
      <c:catAx>
        <c:axId val="114781696"/>
        <c:scaling>
          <c:orientation val="minMax"/>
        </c:scaling>
        <c:delete val="0"/>
        <c:axPos val="b"/>
        <c:majorTickMark val="out"/>
        <c:minorTickMark val="none"/>
        <c:tickLblPos val="nextTo"/>
        <c:crossAx val="88176832"/>
        <c:crosses val="autoZero"/>
        <c:auto val="1"/>
        <c:lblAlgn val="ctr"/>
        <c:lblOffset val="100"/>
        <c:noMultiLvlLbl val="0"/>
      </c:catAx>
      <c:valAx>
        <c:axId val="88176832"/>
        <c:scaling>
          <c:orientation val="minMax"/>
        </c:scaling>
        <c:delete val="1"/>
        <c:axPos val="l"/>
        <c:majorGridlines/>
        <c:numFmt formatCode="#,##0" sourceLinked="1"/>
        <c:majorTickMark val="out"/>
        <c:minorTickMark val="none"/>
        <c:tickLblPos val="nextTo"/>
        <c:crossAx val="114781696"/>
        <c:crosses val="autoZero"/>
        <c:crossBetween val="between"/>
      </c:valAx>
      <c:spPr>
        <a:noFill/>
        <a:ln w="25400">
          <a:noFill/>
        </a:ln>
      </c:spPr>
    </c:plotArea>
    <c:legend>
      <c:legendPos val="r"/>
      <c:layout>
        <c:manualLayout>
          <c:xMode val="edge"/>
          <c:yMode val="edge"/>
          <c:x val="0.86462052264463107"/>
          <c:y val="0.40380758820678542"/>
          <c:w val="0.12743491463911416"/>
          <c:h val="0.21283323592064649"/>
        </c:manualLayout>
      </c:layout>
      <c:overlay val="0"/>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t>Aggregate</a:t>
            </a:r>
            <a:r>
              <a:rPr lang="en-US" b="1" baseline="0"/>
              <a:t> Income and Expenditure</a:t>
            </a:r>
            <a:endParaRPr lang="en-US"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Sheet1!$A$5</c:f>
              <c:strCache>
                <c:ptCount val="1"/>
                <c:pt idx="0">
                  <c:v>INCOME</c:v>
                </c:pt>
              </c:strCache>
            </c:strRef>
          </c:tx>
          <c:spPr>
            <a:solidFill>
              <a:srgbClr val="0000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Sheet1!$B$3:$D$4</c:f>
              <c:strCache>
                <c:ptCount val="2"/>
                <c:pt idx="0">
                  <c:v>Actual 2024-25</c:v>
                </c:pt>
                <c:pt idx="1">
                  <c:v>Actual 2025-26</c:v>
                </c:pt>
              </c:strCache>
            </c:strRef>
          </c:cat>
          <c:val>
            <c:numRef>
              <c:f>Sheet1!$B$5:$D$5</c:f>
              <c:numCache>
                <c:formatCode>#,##0</c:formatCode>
                <c:ptCount val="3"/>
                <c:pt idx="0">
                  <c:v>779383</c:v>
                </c:pt>
                <c:pt idx="1">
                  <c:v>742863</c:v>
                </c:pt>
              </c:numCache>
            </c:numRef>
          </c:val>
          <c:extLst>
            <c:ext xmlns:c16="http://schemas.microsoft.com/office/drawing/2014/chart" uri="{C3380CC4-5D6E-409C-BE32-E72D297353CC}">
              <c16:uniqueId val="{00000000-C7F9-44BB-A551-0C8D0B6DDE9F}"/>
            </c:ext>
          </c:extLst>
        </c:ser>
        <c:ser>
          <c:idx val="1"/>
          <c:order val="1"/>
          <c:tx>
            <c:strRef>
              <c:f>Sheet1!$A$6</c:f>
              <c:strCache>
                <c:ptCount val="1"/>
                <c:pt idx="0">
                  <c:v>EXPEND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Sheet1!$B$3:$D$4</c:f>
              <c:strCache>
                <c:ptCount val="2"/>
                <c:pt idx="0">
                  <c:v>Actual 2024-25</c:v>
                </c:pt>
                <c:pt idx="1">
                  <c:v>Actual 2025-26</c:v>
                </c:pt>
              </c:strCache>
            </c:strRef>
          </c:cat>
          <c:val>
            <c:numRef>
              <c:f>Sheet1!$B$6:$D$6</c:f>
              <c:numCache>
                <c:formatCode>#,##0</c:formatCode>
                <c:ptCount val="3"/>
                <c:pt idx="0">
                  <c:v>733052</c:v>
                </c:pt>
                <c:pt idx="1">
                  <c:v>823058</c:v>
                </c:pt>
              </c:numCache>
            </c:numRef>
          </c:val>
          <c:extLst>
            <c:ext xmlns:c16="http://schemas.microsoft.com/office/drawing/2014/chart" uri="{C3380CC4-5D6E-409C-BE32-E72D297353CC}">
              <c16:uniqueId val="{00000001-C7F9-44BB-A551-0C8D0B6DDE9F}"/>
            </c:ext>
          </c:extLst>
        </c:ser>
        <c:dLbls>
          <c:showLegendKey val="0"/>
          <c:showVal val="0"/>
          <c:showCatName val="0"/>
          <c:showSerName val="0"/>
          <c:showPercent val="0"/>
          <c:showBubbleSize val="0"/>
        </c:dLbls>
        <c:gapWidth val="219"/>
        <c:overlap val="-27"/>
        <c:axId val="1068022895"/>
        <c:axId val="1068016175"/>
      </c:barChart>
      <c:catAx>
        <c:axId val="10680228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68016175"/>
        <c:crosses val="autoZero"/>
        <c:auto val="1"/>
        <c:lblAlgn val="ctr"/>
        <c:lblOffset val="100"/>
        <c:noMultiLvlLbl val="0"/>
      </c:catAx>
      <c:valAx>
        <c:axId val="1068016175"/>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680228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114781696"/>
        <c:axId val="88176832"/>
      </c:barChart>
      <c:catAx>
        <c:axId val="114781696"/>
        <c:scaling>
          <c:orientation val="minMax"/>
        </c:scaling>
        <c:delete val="0"/>
        <c:axPos val="b"/>
        <c:majorTickMark val="out"/>
        <c:minorTickMark val="none"/>
        <c:tickLblPos val="nextTo"/>
        <c:crossAx val="88176832"/>
        <c:crosses val="autoZero"/>
        <c:auto val="1"/>
        <c:lblAlgn val="ctr"/>
        <c:lblOffset val="100"/>
        <c:noMultiLvlLbl val="0"/>
      </c:catAx>
      <c:valAx>
        <c:axId val="88176832"/>
        <c:scaling>
          <c:orientation val="minMax"/>
        </c:scaling>
        <c:delete val="1"/>
        <c:axPos val="l"/>
        <c:majorGridlines/>
        <c:numFmt formatCode="#,##0" sourceLinked="1"/>
        <c:majorTickMark val="out"/>
        <c:minorTickMark val="none"/>
        <c:tickLblPos val="nextTo"/>
        <c:crossAx val="114781696"/>
        <c:crosses val="autoZero"/>
        <c:crossBetween val="between"/>
      </c:valAx>
      <c:spPr>
        <a:noFill/>
        <a:ln w="25400">
          <a:noFill/>
        </a:ln>
      </c:spPr>
    </c:plotArea>
    <c:legend>
      <c:legendPos val="r"/>
      <c:layout>
        <c:manualLayout>
          <c:xMode val="edge"/>
          <c:yMode val="edge"/>
          <c:x val="0.86462052264463107"/>
          <c:y val="0.40380758820678542"/>
          <c:w val="0.12743491463911416"/>
          <c:h val="0.212833235920646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kern="1200" spc="0" baseline="0">
                <a:solidFill>
                  <a:sysClr val="windowText" lastClr="000000">
                    <a:lumMod val="65000"/>
                    <a:lumOff val="35000"/>
                  </a:sysClr>
                </a:solidFill>
              </a:rPr>
              <a:t>Church / General Income and Expenditure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Sheet1!$A$24</c:f>
              <c:strCache>
                <c:ptCount val="1"/>
                <c:pt idx="0">
                  <c:v>INCOME</c:v>
                </c:pt>
              </c:strCache>
            </c:strRef>
          </c:tx>
          <c:spPr>
            <a:solidFill>
              <a:srgbClr val="0000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Sheet1!$B$23:$D$23</c:f>
              <c:strCache>
                <c:ptCount val="3"/>
                <c:pt idx="0">
                  <c:v>Actual 2024-25</c:v>
                </c:pt>
                <c:pt idx="1">
                  <c:v>Actual 2025-26</c:v>
                </c:pt>
                <c:pt idx="2">
                  <c:v>Budget 2026-07</c:v>
                </c:pt>
              </c:strCache>
            </c:strRef>
          </c:cat>
          <c:val>
            <c:numRef>
              <c:f>Sheet1!$B$24:$D$24</c:f>
              <c:numCache>
                <c:formatCode>#,##0</c:formatCode>
                <c:ptCount val="3"/>
                <c:pt idx="0">
                  <c:v>132045</c:v>
                </c:pt>
                <c:pt idx="1">
                  <c:v>139691</c:v>
                </c:pt>
                <c:pt idx="2">
                  <c:v>150819</c:v>
                </c:pt>
              </c:numCache>
            </c:numRef>
          </c:val>
          <c:extLst>
            <c:ext xmlns:c16="http://schemas.microsoft.com/office/drawing/2014/chart" uri="{C3380CC4-5D6E-409C-BE32-E72D297353CC}">
              <c16:uniqueId val="{00000000-AD47-4D47-9C47-7C31B32D37C0}"/>
            </c:ext>
          </c:extLst>
        </c:ser>
        <c:ser>
          <c:idx val="1"/>
          <c:order val="1"/>
          <c:tx>
            <c:strRef>
              <c:f>Sheet1!$A$25</c:f>
              <c:strCache>
                <c:ptCount val="1"/>
                <c:pt idx="0">
                  <c:v>EXPEND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Sheet1!$B$23:$D$23</c:f>
              <c:strCache>
                <c:ptCount val="3"/>
                <c:pt idx="0">
                  <c:v>Actual 2024-25</c:v>
                </c:pt>
                <c:pt idx="1">
                  <c:v>Actual 2025-26</c:v>
                </c:pt>
                <c:pt idx="2">
                  <c:v>Budget 2026-07</c:v>
                </c:pt>
              </c:strCache>
            </c:strRef>
          </c:cat>
          <c:val>
            <c:numRef>
              <c:f>Sheet1!$B$25:$D$25</c:f>
              <c:numCache>
                <c:formatCode>#,##0</c:formatCode>
                <c:ptCount val="3"/>
                <c:pt idx="0">
                  <c:v>130941</c:v>
                </c:pt>
                <c:pt idx="1">
                  <c:v>145409</c:v>
                </c:pt>
                <c:pt idx="2">
                  <c:v>140772</c:v>
                </c:pt>
              </c:numCache>
            </c:numRef>
          </c:val>
          <c:extLst>
            <c:ext xmlns:c16="http://schemas.microsoft.com/office/drawing/2014/chart" uri="{C3380CC4-5D6E-409C-BE32-E72D297353CC}">
              <c16:uniqueId val="{00000001-AD47-4D47-9C47-7C31B32D37C0}"/>
            </c:ext>
          </c:extLst>
        </c:ser>
        <c:dLbls>
          <c:showLegendKey val="0"/>
          <c:showVal val="0"/>
          <c:showCatName val="0"/>
          <c:showSerName val="0"/>
          <c:showPercent val="0"/>
          <c:showBubbleSize val="0"/>
        </c:dLbls>
        <c:gapWidth val="219"/>
        <c:overlap val="-27"/>
        <c:axId val="1461872655"/>
        <c:axId val="1461871215"/>
      </c:barChart>
      <c:catAx>
        <c:axId val="14618726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61871215"/>
        <c:crosses val="autoZero"/>
        <c:auto val="1"/>
        <c:lblAlgn val="ctr"/>
        <c:lblOffset val="100"/>
        <c:noMultiLvlLbl val="0"/>
      </c:catAx>
      <c:valAx>
        <c:axId val="1461871215"/>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618726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114781696"/>
        <c:axId val="88176832"/>
      </c:barChart>
      <c:catAx>
        <c:axId val="114781696"/>
        <c:scaling>
          <c:orientation val="minMax"/>
        </c:scaling>
        <c:delete val="0"/>
        <c:axPos val="b"/>
        <c:majorTickMark val="out"/>
        <c:minorTickMark val="none"/>
        <c:tickLblPos val="nextTo"/>
        <c:crossAx val="88176832"/>
        <c:crosses val="autoZero"/>
        <c:auto val="1"/>
        <c:lblAlgn val="ctr"/>
        <c:lblOffset val="100"/>
        <c:noMultiLvlLbl val="0"/>
      </c:catAx>
      <c:valAx>
        <c:axId val="88176832"/>
        <c:scaling>
          <c:orientation val="minMax"/>
        </c:scaling>
        <c:delete val="1"/>
        <c:axPos val="l"/>
        <c:majorGridlines/>
        <c:numFmt formatCode="#,##0" sourceLinked="1"/>
        <c:majorTickMark val="out"/>
        <c:minorTickMark val="none"/>
        <c:tickLblPos val="nextTo"/>
        <c:crossAx val="114781696"/>
        <c:crosses val="autoZero"/>
        <c:crossBetween val="between"/>
      </c:valAx>
      <c:spPr>
        <a:noFill/>
        <a:ln w="25400">
          <a:noFill/>
        </a:ln>
      </c:spPr>
    </c:plotArea>
    <c:legend>
      <c:legendPos val="r"/>
      <c:layout>
        <c:manualLayout>
          <c:xMode val="edge"/>
          <c:yMode val="edge"/>
          <c:x val="0.86462052264463107"/>
          <c:y val="0.40380758820678542"/>
          <c:w val="0.12743491463911416"/>
          <c:h val="0.212833235920646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b="1"/>
              <a:t>Church / General INCOME</a:t>
            </a:r>
            <a:r>
              <a:rPr lang="en-GB" b="1" baseline="0"/>
              <a:t> Breakdown</a:t>
            </a:r>
            <a:endParaRPr lang="en-GB"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0"/>
        <c:ser>
          <c:idx val="0"/>
          <c:order val="0"/>
          <c:tx>
            <c:strRef>
              <c:f>Sheet1!$B$41</c:f>
              <c:strCache>
                <c:ptCount val="1"/>
                <c:pt idx="0">
                  <c:v>Actual 2024-25</c:v>
                </c:pt>
              </c:strCache>
            </c:strRef>
          </c:tx>
          <c:spPr>
            <a:solidFill>
              <a:schemeClr val="accent1"/>
            </a:solidFill>
            <a:ln>
              <a:noFill/>
            </a:ln>
            <a:effectLst/>
          </c:spPr>
          <c:invertIfNegative val="0"/>
          <c:cat>
            <c:strRef>
              <c:f>Sheet1!$A$42:$A$48</c:f>
              <c:strCache>
                <c:ptCount val="7"/>
                <c:pt idx="0">
                  <c:v>Reg Giving</c:v>
                </c:pt>
                <c:pt idx="1">
                  <c:v>Donations</c:v>
                </c:pt>
                <c:pt idx="2">
                  <c:v>Gift Aid</c:v>
                </c:pt>
                <c:pt idx="3">
                  <c:v>Hall Hire</c:v>
                </c:pt>
                <c:pt idx="4">
                  <c:v>Foodbank</c:v>
                </c:pt>
                <c:pt idx="5">
                  <c:v>Preschool</c:v>
                </c:pt>
                <c:pt idx="6">
                  <c:v>S P Café</c:v>
                </c:pt>
              </c:strCache>
            </c:strRef>
          </c:cat>
          <c:val>
            <c:numRef>
              <c:f>Sheet1!$B$42:$B$48</c:f>
              <c:numCache>
                <c:formatCode>#,##0</c:formatCode>
                <c:ptCount val="7"/>
                <c:pt idx="0">
                  <c:v>28977</c:v>
                </c:pt>
                <c:pt idx="1">
                  <c:v>4539</c:v>
                </c:pt>
                <c:pt idx="2">
                  <c:v>7082</c:v>
                </c:pt>
                <c:pt idx="3">
                  <c:v>9000</c:v>
                </c:pt>
                <c:pt idx="4">
                  <c:v>41189</c:v>
                </c:pt>
                <c:pt idx="5">
                  <c:v>38400</c:v>
                </c:pt>
                <c:pt idx="6">
                  <c:v>2858</c:v>
                </c:pt>
              </c:numCache>
            </c:numRef>
          </c:val>
          <c:extLst>
            <c:ext xmlns:c16="http://schemas.microsoft.com/office/drawing/2014/chart" uri="{C3380CC4-5D6E-409C-BE32-E72D297353CC}">
              <c16:uniqueId val="{00000000-9439-4843-94DF-B30F42099037}"/>
            </c:ext>
          </c:extLst>
        </c:ser>
        <c:ser>
          <c:idx val="1"/>
          <c:order val="1"/>
          <c:tx>
            <c:strRef>
              <c:f>Sheet1!$C$41</c:f>
              <c:strCache>
                <c:ptCount val="1"/>
                <c:pt idx="0">
                  <c:v>Actual 2025-26</c:v>
                </c:pt>
              </c:strCache>
            </c:strRef>
          </c:tx>
          <c:spPr>
            <a:solidFill>
              <a:schemeClr val="accent2"/>
            </a:solidFill>
            <a:ln>
              <a:noFill/>
            </a:ln>
            <a:effectLst/>
          </c:spPr>
          <c:invertIfNegative val="0"/>
          <c:cat>
            <c:strRef>
              <c:f>Sheet1!$A$42:$A$48</c:f>
              <c:strCache>
                <c:ptCount val="7"/>
                <c:pt idx="0">
                  <c:v>Reg Giving</c:v>
                </c:pt>
                <c:pt idx="1">
                  <c:v>Donations</c:v>
                </c:pt>
                <c:pt idx="2">
                  <c:v>Gift Aid</c:v>
                </c:pt>
                <c:pt idx="3">
                  <c:v>Hall Hire</c:v>
                </c:pt>
                <c:pt idx="4">
                  <c:v>Foodbank</c:v>
                </c:pt>
                <c:pt idx="5">
                  <c:v>Preschool</c:v>
                </c:pt>
                <c:pt idx="6">
                  <c:v>S P Café</c:v>
                </c:pt>
              </c:strCache>
            </c:strRef>
          </c:cat>
          <c:val>
            <c:numRef>
              <c:f>Sheet1!$C$42:$C$48</c:f>
              <c:numCache>
                <c:formatCode>#,##0</c:formatCode>
                <c:ptCount val="7"/>
                <c:pt idx="0">
                  <c:v>29302</c:v>
                </c:pt>
                <c:pt idx="1">
                  <c:v>7983</c:v>
                </c:pt>
                <c:pt idx="2">
                  <c:v>7539</c:v>
                </c:pt>
                <c:pt idx="3">
                  <c:v>5750</c:v>
                </c:pt>
                <c:pt idx="4">
                  <c:v>43366</c:v>
                </c:pt>
                <c:pt idx="5">
                  <c:v>38400</c:v>
                </c:pt>
                <c:pt idx="6">
                  <c:v>6000</c:v>
                </c:pt>
              </c:numCache>
            </c:numRef>
          </c:val>
          <c:extLst>
            <c:ext xmlns:c16="http://schemas.microsoft.com/office/drawing/2014/chart" uri="{C3380CC4-5D6E-409C-BE32-E72D297353CC}">
              <c16:uniqueId val="{00000001-9439-4843-94DF-B30F42099037}"/>
            </c:ext>
          </c:extLst>
        </c:ser>
        <c:ser>
          <c:idx val="2"/>
          <c:order val="2"/>
          <c:tx>
            <c:strRef>
              <c:f>Sheet1!$D$41</c:f>
              <c:strCache>
                <c:ptCount val="1"/>
                <c:pt idx="0">
                  <c:v>Budget 2026-07</c:v>
                </c:pt>
              </c:strCache>
            </c:strRef>
          </c:tx>
          <c:spPr>
            <a:solidFill>
              <a:schemeClr val="accent3"/>
            </a:solidFill>
            <a:ln>
              <a:noFill/>
            </a:ln>
            <a:effectLst/>
          </c:spPr>
          <c:invertIfNegative val="0"/>
          <c:cat>
            <c:strRef>
              <c:f>Sheet1!$A$42:$A$48</c:f>
              <c:strCache>
                <c:ptCount val="7"/>
                <c:pt idx="0">
                  <c:v>Reg Giving</c:v>
                </c:pt>
                <c:pt idx="1">
                  <c:v>Donations</c:v>
                </c:pt>
                <c:pt idx="2">
                  <c:v>Gift Aid</c:v>
                </c:pt>
                <c:pt idx="3">
                  <c:v>Hall Hire</c:v>
                </c:pt>
                <c:pt idx="4">
                  <c:v>Foodbank</c:v>
                </c:pt>
                <c:pt idx="5">
                  <c:v>Preschool</c:v>
                </c:pt>
                <c:pt idx="6">
                  <c:v>S P Café</c:v>
                </c:pt>
              </c:strCache>
            </c:strRef>
          </c:cat>
          <c:val>
            <c:numRef>
              <c:f>Sheet1!$D$42:$D$48</c:f>
              <c:numCache>
                <c:formatCode>#,##0</c:formatCode>
                <c:ptCount val="7"/>
                <c:pt idx="0">
                  <c:v>40320</c:v>
                </c:pt>
                <c:pt idx="1">
                  <c:v>1800</c:v>
                </c:pt>
                <c:pt idx="2">
                  <c:v>7344</c:v>
                </c:pt>
                <c:pt idx="3">
                  <c:v>6000</c:v>
                </c:pt>
                <c:pt idx="4">
                  <c:v>42210</c:v>
                </c:pt>
                <c:pt idx="5">
                  <c:v>45600</c:v>
                </c:pt>
                <c:pt idx="6">
                  <c:v>6600</c:v>
                </c:pt>
              </c:numCache>
            </c:numRef>
          </c:val>
          <c:extLst>
            <c:ext xmlns:c16="http://schemas.microsoft.com/office/drawing/2014/chart" uri="{C3380CC4-5D6E-409C-BE32-E72D297353CC}">
              <c16:uniqueId val="{00000002-9439-4843-94DF-B30F42099037}"/>
            </c:ext>
          </c:extLst>
        </c:ser>
        <c:dLbls>
          <c:showLegendKey val="0"/>
          <c:showVal val="0"/>
          <c:showCatName val="0"/>
          <c:showSerName val="0"/>
          <c:showPercent val="0"/>
          <c:showBubbleSize val="0"/>
        </c:dLbls>
        <c:gapWidth val="219"/>
        <c:overlap val="-27"/>
        <c:axId val="1455374831"/>
        <c:axId val="1455368591"/>
      </c:barChart>
      <c:catAx>
        <c:axId val="14553748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5368591"/>
        <c:crosses val="autoZero"/>
        <c:auto val="1"/>
        <c:lblAlgn val="ctr"/>
        <c:lblOffset val="100"/>
        <c:noMultiLvlLbl val="0"/>
      </c:catAx>
      <c:valAx>
        <c:axId val="145536859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553748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114781696"/>
        <c:axId val="88176832"/>
      </c:barChart>
      <c:catAx>
        <c:axId val="114781696"/>
        <c:scaling>
          <c:orientation val="minMax"/>
        </c:scaling>
        <c:delete val="0"/>
        <c:axPos val="b"/>
        <c:majorTickMark val="out"/>
        <c:minorTickMark val="none"/>
        <c:tickLblPos val="nextTo"/>
        <c:crossAx val="88176832"/>
        <c:crosses val="autoZero"/>
        <c:auto val="1"/>
        <c:lblAlgn val="ctr"/>
        <c:lblOffset val="100"/>
        <c:noMultiLvlLbl val="0"/>
      </c:catAx>
      <c:valAx>
        <c:axId val="88176832"/>
        <c:scaling>
          <c:orientation val="minMax"/>
        </c:scaling>
        <c:delete val="1"/>
        <c:axPos val="l"/>
        <c:majorGridlines/>
        <c:numFmt formatCode="#,##0" sourceLinked="1"/>
        <c:majorTickMark val="out"/>
        <c:minorTickMark val="none"/>
        <c:tickLblPos val="nextTo"/>
        <c:crossAx val="114781696"/>
        <c:crosses val="autoZero"/>
        <c:crossBetween val="between"/>
      </c:valAx>
      <c:spPr>
        <a:noFill/>
        <a:ln w="25400">
          <a:noFill/>
        </a:ln>
      </c:spPr>
    </c:plotArea>
    <c:legend>
      <c:legendPos val="r"/>
      <c:layout>
        <c:manualLayout>
          <c:xMode val="edge"/>
          <c:yMode val="edge"/>
          <c:x val="0.86462052264463107"/>
          <c:y val="0.40380758820678542"/>
          <c:w val="0.12743491463911416"/>
          <c:h val="0.212833235920646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kern="1200" spc="0" baseline="0">
                <a:solidFill>
                  <a:sysClr val="windowText" lastClr="000000">
                    <a:lumMod val="65000"/>
                    <a:lumOff val="35000"/>
                  </a:sysClr>
                </a:solidFill>
              </a:rPr>
              <a:t>Church / General EXPENDITURE Breakdown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Sheet1!$B$60</c:f>
              <c:strCache>
                <c:ptCount val="1"/>
                <c:pt idx="0">
                  <c:v>Actual 2024-25</c:v>
                </c:pt>
              </c:strCache>
            </c:strRef>
          </c:tx>
          <c:spPr>
            <a:solidFill>
              <a:schemeClr val="accent1"/>
            </a:solidFill>
            <a:ln>
              <a:noFill/>
            </a:ln>
            <a:effectLst/>
          </c:spPr>
          <c:invertIfNegative val="0"/>
          <c:cat>
            <c:strRef>
              <c:f>Sheet1!$A$61:$A$66</c:f>
              <c:strCache>
                <c:ptCount val="6"/>
                <c:pt idx="0">
                  <c:v>Legal/Office</c:v>
                </c:pt>
                <c:pt idx="1">
                  <c:v>Utilities</c:v>
                </c:pt>
                <c:pt idx="2">
                  <c:v>Cleaning etc</c:v>
                </c:pt>
                <c:pt idx="3">
                  <c:v>To Mission</c:v>
                </c:pt>
                <c:pt idx="4">
                  <c:v>To Ministry</c:v>
                </c:pt>
                <c:pt idx="5">
                  <c:v>Employment</c:v>
                </c:pt>
              </c:strCache>
            </c:strRef>
          </c:cat>
          <c:val>
            <c:numRef>
              <c:f>Sheet1!$B$61:$B$66</c:f>
              <c:numCache>
                <c:formatCode>#,##0</c:formatCode>
                <c:ptCount val="6"/>
                <c:pt idx="0">
                  <c:v>13415</c:v>
                </c:pt>
                <c:pt idx="1">
                  <c:v>9026</c:v>
                </c:pt>
                <c:pt idx="2">
                  <c:v>1137</c:v>
                </c:pt>
                <c:pt idx="3">
                  <c:v>8784</c:v>
                </c:pt>
                <c:pt idx="4">
                  <c:v>4574</c:v>
                </c:pt>
                <c:pt idx="5">
                  <c:v>94005</c:v>
                </c:pt>
              </c:numCache>
            </c:numRef>
          </c:val>
          <c:extLst>
            <c:ext xmlns:c16="http://schemas.microsoft.com/office/drawing/2014/chart" uri="{C3380CC4-5D6E-409C-BE32-E72D297353CC}">
              <c16:uniqueId val="{00000000-C248-4754-BD57-48F7DF6FA70E}"/>
            </c:ext>
          </c:extLst>
        </c:ser>
        <c:ser>
          <c:idx val="1"/>
          <c:order val="1"/>
          <c:tx>
            <c:strRef>
              <c:f>Sheet1!$C$60</c:f>
              <c:strCache>
                <c:ptCount val="1"/>
                <c:pt idx="0">
                  <c:v>Actual 2025-26</c:v>
                </c:pt>
              </c:strCache>
            </c:strRef>
          </c:tx>
          <c:spPr>
            <a:solidFill>
              <a:schemeClr val="accent2"/>
            </a:solidFill>
            <a:ln>
              <a:noFill/>
            </a:ln>
            <a:effectLst/>
          </c:spPr>
          <c:invertIfNegative val="0"/>
          <c:cat>
            <c:strRef>
              <c:f>Sheet1!$A$61:$A$66</c:f>
              <c:strCache>
                <c:ptCount val="6"/>
                <c:pt idx="0">
                  <c:v>Legal/Office</c:v>
                </c:pt>
                <c:pt idx="1">
                  <c:v>Utilities</c:v>
                </c:pt>
                <c:pt idx="2">
                  <c:v>Cleaning etc</c:v>
                </c:pt>
                <c:pt idx="3">
                  <c:v>To Mission</c:v>
                </c:pt>
                <c:pt idx="4">
                  <c:v>To Ministry</c:v>
                </c:pt>
                <c:pt idx="5">
                  <c:v>Employment</c:v>
                </c:pt>
              </c:strCache>
            </c:strRef>
          </c:cat>
          <c:val>
            <c:numRef>
              <c:f>Sheet1!$C$61:$C$66</c:f>
              <c:numCache>
                <c:formatCode>#,##0</c:formatCode>
                <c:ptCount val="6"/>
                <c:pt idx="0">
                  <c:v>14233</c:v>
                </c:pt>
                <c:pt idx="1">
                  <c:v>12632</c:v>
                </c:pt>
                <c:pt idx="2">
                  <c:v>1439</c:v>
                </c:pt>
                <c:pt idx="3">
                  <c:v>12000</c:v>
                </c:pt>
                <c:pt idx="4">
                  <c:v>4576</c:v>
                </c:pt>
                <c:pt idx="5">
                  <c:v>100527</c:v>
                </c:pt>
              </c:numCache>
            </c:numRef>
          </c:val>
          <c:extLst>
            <c:ext xmlns:c16="http://schemas.microsoft.com/office/drawing/2014/chart" uri="{C3380CC4-5D6E-409C-BE32-E72D297353CC}">
              <c16:uniqueId val="{00000001-C248-4754-BD57-48F7DF6FA70E}"/>
            </c:ext>
          </c:extLst>
        </c:ser>
        <c:ser>
          <c:idx val="2"/>
          <c:order val="2"/>
          <c:tx>
            <c:strRef>
              <c:f>Sheet1!$D$60</c:f>
              <c:strCache>
                <c:ptCount val="1"/>
                <c:pt idx="0">
                  <c:v>Budget 2026-07</c:v>
                </c:pt>
              </c:strCache>
            </c:strRef>
          </c:tx>
          <c:spPr>
            <a:solidFill>
              <a:schemeClr val="accent3"/>
            </a:solidFill>
            <a:ln>
              <a:noFill/>
            </a:ln>
            <a:effectLst/>
          </c:spPr>
          <c:invertIfNegative val="0"/>
          <c:cat>
            <c:strRef>
              <c:f>Sheet1!$A$61:$A$66</c:f>
              <c:strCache>
                <c:ptCount val="6"/>
                <c:pt idx="0">
                  <c:v>Legal/Office</c:v>
                </c:pt>
                <c:pt idx="1">
                  <c:v>Utilities</c:v>
                </c:pt>
                <c:pt idx="2">
                  <c:v>Cleaning etc</c:v>
                </c:pt>
                <c:pt idx="3">
                  <c:v>To Mission</c:v>
                </c:pt>
                <c:pt idx="4">
                  <c:v>To Ministry</c:v>
                </c:pt>
                <c:pt idx="5">
                  <c:v>Employment</c:v>
                </c:pt>
              </c:strCache>
            </c:strRef>
          </c:cat>
          <c:val>
            <c:numRef>
              <c:f>Sheet1!$D$61:$D$66</c:f>
              <c:numCache>
                <c:formatCode>#,##0</c:formatCode>
                <c:ptCount val="6"/>
                <c:pt idx="0">
                  <c:v>10020</c:v>
                </c:pt>
                <c:pt idx="1">
                  <c:v>10620</c:v>
                </c:pt>
                <c:pt idx="2">
                  <c:v>1560</c:v>
                </c:pt>
                <c:pt idx="3">
                  <c:v>11892</c:v>
                </c:pt>
                <c:pt idx="4">
                  <c:v>4560</c:v>
                </c:pt>
                <c:pt idx="5">
                  <c:v>102120</c:v>
                </c:pt>
              </c:numCache>
            </c:numRef>
          </c:val>
          <c:extLst>
            <c:ext xmlns:c16="http://schemas.microsoft.com/office/drawing/2014/chart" uri="{C3380CC4-5D6E-409C-BE32-E72D297353CC}">
              <c16:uniqueId val="{00000002-C248-4754-BD57-48F7DF6FA70E}"/>
            </c:ext>
          </c:extLst>
        </c:ser>
        <c:dLbls>
          <c:showLegendKey val="0"/>
          <c:showVal val="0"/>
          <c:showCatName val="0"/>
          <c:showSerName val="0"/>
          <c:showPercent val="0"/>
          <c:showBubbleSize val="0"/>
        </c:dLbls>
        <c:gapWidth val="219"/>
        <c:overlap val="-27"/>
        <c:axId val="1465967887"/>
        <c:axId val="1465963567"/>
      </c:barChart>
      <c:catAx>
        <c:axId val="14659678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65963567"/>
        <c:crosses val="autoZero"/>
        <c:auto val="1"/>
        <c:lblAlgn val="ctr"/>
        <c:lblOffset val="100"/>
        <c:noMultiLvlLbl val="0"/>
      </c:catAx>
      <c:valAx>
        <c:axId val="1465963567"/>
        <c:scaling>
          <c:orientation val="minMax"/>
          <c:max val="11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6596788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114781696"/>
        <c:axId val="88176832"/>
      </c:barChart>
      <c:catAx>
        <c:axId val="114781696"/>
        <c:scaling>
          <c:orientation val="minMax"/>
        </c:scaling>
        <c:delete val="0"/>
        <c:axPos val="b"/>
        <c:majorTickMark val="out"/>
        <c:minorTickMark val="none"/>
        <c:tickLblPos val="nextTo"/>
        <c:crossAx val="88176832"/>
        <c:crosses val="autoZero"/>
        <c:auto val="1"/>
        <c:lblAlgn val="ctr"/>
        <c:lblOffset val="100"/>
        <c:noMultiLvlLbl val="0"/>
      </c:catAx>
      <c:valAx>
        <c:axId val="88176832"/>
        <c:scaling>
          <c:orientation val="minMax"/>
        </c:scaling>
        <c:delete val="1"/>
        <c:axPos val="l"/>
        <c:majorGridlines/>
        <c:numFmt formatCode="#,##0" sourceLinked="1"/>
        <c:majorTickMark val="out"/>
        <c:minorTickMark val="none"/>
        <c:tickLblPos val="nextTo"/>
        <c:crossAx val="114781696"/>
        <c:crosses val="autoZero"/>
        <c:crossBetween val="between"/>
      </c:valAx>
      <c:spPr>
        <a:noFill/>
        <a:ln w="25400">
          <a:noFill/>
        </a:ln>
      </c:spPr>
    </c:plotArea>
    <c:legend>
      <c:legendPos val="r"/>
      <c:layout>
        <c:manualLayout>
          <c:xMode val="edge"/>
          <c:yMode val="edge"/>
          <c:x val="0.86462052264463107"/>
          <c:y val="0.40380758820678542"/>
          <c:w val="0.12743491463911416"/>
          <c:h val="0.212833235920646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2.png"/></Relationships>
</file>

<file path=ppt/drawings/drawing1.xml><?xml version="1.0" encoding="utf-8"?>
<c:userShapes xmlns:c="http://schemas.openxmlformats.org/drawingml/2006/chart">
  <cdr:relSizeAnchor xmlns:cdr="http://schemas.openxmlformats.org/drawingml/2006/chartDrawing">
    <cdr:from>
      <cdr:x>0</cdr:x>
      <cdr:y>0</cdr:y>
    </cdr:from>
    <cdr:to>
      <cdr:x>1</cdr:x>
      <cdr:y>0.87599</cdr:y>
    </cdr:to>
    <cdr:pic>
      <cdr:nvPicPr>
        <cdr:cNvPr id="2" name="chart">
          <a:extLst xmlns:a="http://schemas.openxmlformats.org/drawingml/2006/main">
            <a:ext uri="{FF2B5EF4-FFF2-40B4-BE49-F238E27FC236}">
              <a16:creationId xmlns:a16="http://schemas.microsoft.com/office/drawing/2014/main" id="{6E8B32D6-9A46-69CB-B812-8B0F088BD8AF}"/>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12152381" cy="4352381"/>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r>
              <a:rPr lang="en-GB"/>
              <a:t>TCF Financial Report - March 2013</a:t>
            </a:r>
          </a:p>
        </p:txBody>
      </p:sp>
      <p:sp>
        <p:nvSpPr>
          <p:cNvPr id="3" name="Date Placeholder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6DE72B09-B3E1-4043-8FD8-73A4CE82B6F5}" type="datetimeFigureOut">
              <a:rPr lang="en-GB" smtClean="0"/>
              <a:t>06/06/2026</a:t>
            </a:fld>
            <a:endParaRPr lang="en-GB"/>
          </a:p>
        </p:txBody>
      </p:sp>
      <p:sp>
        <p:nvSpPr>
          <p:cNvPr id="4" name="Footer Placeholder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7711DD46-F5E6-4802-9A4C-78193657A94B}" type="slidenum">
              <a:rPr lang="en-GB" smtClean="0"/>
              <a:t>‹#›</a:t>
            </a:fld>
            <a:endParaRPr lang="en-GB"/>
          </a:p>
        </p:txBody>
      </p:sp>
    </p:spTree>
    <p:extLst>
      <p:ext uri="{BB962C8B-B14F-4D97-AF65-F5344CB8AC3E}">
        <p14:creationId xmlns:p14="http://schemas.microsoft.com/office/powerpoint/2010/main" val="1956628640"/>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r>
              <a:rPr lang="en-GB"/>
              <a:t>TCF Financial Report - March 2013</a:t>
            </a:r>
          </a:p>
        </p:txBody>
      </p:sp>
      <p:sp>
        <p:nvSpPr>
          <p:cNvPr id="3" name="Date Placeholder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479C74A5-3FD5-439A-B976-62746FFF9C12}" type="datetimeFigureOut">
              <a:rPr lang="en-GB" smtClean="0"/>
              <a:t>06/06/2026</a:t>
            </a:fld>
            <a:endParaRPr lang="en-GB"/>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AC2D9FF8-C8EC-471B-995E-F9B01741B7B5}" type="slidenum">
              <a:rPr lang="en-GB" smtClean="0"/>
              <a:t>‹#›</a:t>
            </a:fld>
            <a:endParaRPr lang="en-GB"/>
          </a:p>
        </p:txBody>
      </p:sp>
    </p:spTree>
    <p:extLst>
      <p:ext uri="{BB962C8B-B14F-4D97-AF65-F5344CB8AC3E}">
        <p14:creationId xmlns:p14="http://schemas.microsoft.com/office/powerpoint/2010/main" val="2650670344"/>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400" b="1" dirty="0"/>
              <a:t>Our Charity Directors (Ricky, Steve, Oyin, Me) have a duty to keep the church up to speed with its financial position.</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It gives those who donate money information on what their donations are being used for.</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None of the Charity Directors receive any remuneration at all – they </a:t>
            </a:r>
            <a:r>
              <a:rPr lang="en-GB" sz="1400" b="1" i="1" dirty="0"/>
              <a:t>cannot, </a:t>
            </a:r>
            <a:r>
              <a:rPr lang="en-GB" sz="1400" b="1" i="0" dirty="0"/>
              <a:t>since it is illegal.  The only thing they can claim for is legitimate ‘out of pocket’ expenses accompanied by a receipt.</a:t>
            </a:r>
          </a:p>
          <a:p>
            <a:pPr marL="285750" indent="-285750">
              <a:buFont typeface="Arial" panose="020B0604020202020204" pitchFamily="34" charset="0"/>
              <a:buChar char="•"/>
            </a:pPr>
            <a:endParaRPr lang="en-GB" sz="1400" b="1" i="0" dirty="0"/>
          </a:p>
          <a:p>
            <a:pPr marL="285750" indent="-285750">
              <a:buFont typeface="Arial" panose="020B0604020202020204" pitchFamily="34" charset="0"/>
              <a:buChar char="•"/>
            </a:pPr>
            <a:r>
              <a:rPr lang="en-GB" sz="1400" b="1" i="0" dirty="0"/>
              <a:t>I want to think all Charity Directors for the hard work they put in throughout the year and the responsibility they take.</a:t>
            </a:r>
            <a:endParaRPr lang="en-GB" sz="1400" b="1" dirty="0"/>
          </a:p>
        </p:txBody>
      </p:sp>
      <p:sp>
        <p:nvSpPr>
          <p:cNvPr id="4" name="Slide Number Placeholder 3"/>
          <p:cNvSpPr>
            <a:spLocks noGrp="1"/>
          </p:cNvSpPr>
          <p:nvPr>
            <p:ph type="sldNum" sz="quarter" idx="10"/>
          </p:nvPr>
        </p:nvSpPr>
        <p:spPr/>
        <p:txBody>
          <a:bodyPr/>
          <a:lstStyle/>
          <a:p>
            <a:fld id="{AC2D9FF8-C8EC-471B-995E-F9B01741B7B5}" type="slidenum">
              <a:rPr lang="en-GB" smtClean="0"/>
              <a:t>1</a:t>
            </a:fld>
            <a:endParaRPr lang="en-GB"/>
          </a:p>
        </p:txBody>
      </p:sp>
      <p:sp>
        <p:nvSpPr>
          <p:cNvPr id="5" name="Header Placeholder 4"/>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27237690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5AFC8-B451-EAC3-4835-74A3A6FAE9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42DC9E-E84A-BDB2-C564-0D67D7F8CC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CB6719-1B7B-E367-6728-CC1F69A58E45}"/>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We give ten percent (a tithe) of our Church income away to other organisations and people who are doing ‘mission’.  This is to bless others, rather than TCF.</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The Charity Directors approve the annual total amount, and the TCF Leaders decide where to allocate it.</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Here is the 2026-27 Budget for our Mission Fund:  Notice that there is quite a bit of money carried over from previous years</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If you have further ideas of Christian ministries to which we could donate this, please speak to a TCF Leader about it. </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endParaRPr lang="en-GB" sz="1400" b="1" dirty="0"/>
          </a:p>
        </p:txBody>
      </p:sp>
      <p:sp>
        <p:nvSpPr>
          <p:cNvPr id="4" name="Slide Number Placeholder 3">
            <a:extLst>
              <a:ext uri="{FF2B5EF4-FFF2-40B4-BE49-F238E27FC236}">
                <a16:creationId xmlns:a16="http://schemas.microsoft.com/office/drawing/2014/main" id="{419B9705-0C29-08B2-BD74-34E89A3D0364}"/>
              </a:ext>
            </a:extLst>
          </p:cNvPr>
          <p:cNvSpPr>
            <a:spLocks noGrp="1"/>
          </p:cNvSpPr>
          <p:nvPr>
            <p:ph type="sldNum" sz="quarter" idx="10"/>
          </p:nvPr>
        </p:nvSpPr>
        <p:spPr/>
        <p:txBody>
          <a:bodyPr/>
          <a:lstStyle/>
          <a:p>
            <a:fld id="{AC2D9FF8-C8EC-471B-995E-F9B01741B7B5}" type="slidenum">
              <a:rPr lang="en-GB" smtClean="0"/>
              <a:t>10</a:t>
            </a:fld>
            <a:endParaRPr lang="en-GB"/>
          </a:p>
        </p:txBody>
      </p:sp>
      <p:sp>
        <p:nvSpPr>
          <p:cNvPr id="5" name="Header Placeholder 4">
            <a:extLst>
              <a:ext uri="{FF2B5EF4-FFF2-40B4-BE49-F238E27FC236}">
                <a16:creationId xmlns:a16="http://schemas.microsoft.com/office/drawing/2014/main" id="{36BAF0A9-8F1C-A9C4-D280-7517268C318A}"/>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15195895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B5F80-022B-C445-7683-EA8EB54433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6BACE6-BEE0-8921-0020-A8806E69D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F4CAC8-92EC-5BA3-075A-97D86F9EE912}"/>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Our Compassion Fund is used to provide financial assistance to people we encounter who have short-term financial needs.</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We top up this fund with 3.33 percent of our Church income.  As you can see (above), these anonymised payments were made in the previous financial year.</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We have a healthy balance in the fund at present and we do not plan to let it build up.  Payments are used to help Foodbank clients or people we encounter in the Café, or Church members, or even some of our employed staff or volunteers – anyone we think is in genuine need who we can meaningfully help.</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It has been agreed that TCF Leaders, Charity Directors, and David A. can all approve up to £75 per payment when they come across a need.  Higher amounts would involve more consultation.  But if you know of anyone with genuine needs connected to TCF in some way, then please speak up to one of us.</a:t>
            </a:r>
          </a:p>
        </p:txBody>
      </p:sp>
      <p:sp>
        <p:nvSpPr>
          <p:cNvPr id="4" name="Slide Number Placeholder 3">
            <a:extLst>
              <a:ext uri="{FF2B5EF4-FFF2-40B4-BE49-F238E27FC236}">
                <a16:creationId xmlns:a16="http://schemas.microsoft.com/office/drawing/2014/main" id="{D9E157DA-A784-6041-78CF-719670F70461}"/>
              </a:ext>
            </a:extLst>
          </p:cNvPr>
          <p:cNvSpPr>
            <a:spLocks noGrp="1"/>
          </p:cNvSpPr>
          <p:nvPr>
            <p:ph type="sldNum" sz="quarter" idx="10"/>
          </p:nvPr>
        </p:nvSpPr>
        <p:spPr/>
        <p:txBody>
          <a:bodyPr/>
          <a:lstStyle/>
          <a:p>
            <a:fld id="{AC2D9FF8-C8EC-471B-995E-F9B01741B7B5}" type="slidenum">
              <a:rPr lang="en-GB" smtClean="0"/>
              <a:t>11</a:t>
            </a:fld>
            <a:endParaRPr lang="en-GB"/>
          </a:p>
        </p:txBody>
      </p:sp>
      <p:sp>
        <p:nvSpPr>
          <p:cNvPr id="5" name="Header Placeholder 4">
            <a:extLst>
              <a:ext uri="{FF2B5EF4-FFF2-40B4-BE49-F238E27FC236}">
                <a16:creationId xmlns:a16="http://schemas.microsoft.com/office/drawing/2014/main" id="{5C5F9C67-E7BC-A992-5E1B-906D8476D18C}"/>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19615003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400" b="1" dirty="0"/>
              <a:t>More people each giving more generously…</a:t>
            </a:r>
          </a:p>
        </p:txBody>
      </p:sp>
      <p:sp>
        <p:nvSpPr>
          <p:cNvPr id="4" name="Slide Number Placeholder 3"/>
          <p:cNvSpPr>
            <a:spLocks noGrp="1"/>
          </p:cNvSpPr>
          <p:nvPr>
            <p:ph type="sldNum" sz="quarter" idx="10"/>
          </p:nvPr>
        </p:nvSpPr>
        <p:spPr/>
        <p:txBody>
          <a:bodyPr/>
          <a:lstStyle/>
          <a:p>
            <a:fld id="{AC2D9FF8-C8EC-471B-995E-F9B01741B7B5}" type="slidenum">
              <a:rPr lang="en-GB" smtClean="0"/>
              <a:t>12</a:t>
            </a:fld>
            <a:endParaRPr lang="en-GB"/>
          </a:p>
        </p:txBody>
      </p:sp>
      <p:sp>
        <p:nvSpPr>
          <p:cNvPr id="5" name="Header Placeholder 4"/>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592989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2DACB-12E2-54BC-4927-4E2924BB87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23E950-674E-0D29-BCCB-78F470DC25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4AD1B2-7D5E-DB69-F401-38E6CE4FE8F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ED63403-A730-D157-F079-9F1864DB2054}"/>
              </a:ext>
            </a:extLst>
          </p:cNvPr>
          <p:cNvSpPr>
            <a:spLocks noGrp="1"/>
          </p:cNvSpPr>
          <p:nvPr>
            <p:ph type="sldNum" sz="quarter" idx="10"/>
          </p:nvPr>
        </p:nvSpPr>
        <p:spPr/>
        <p:txBody>
          <a:bodyPr/>
          <a:lstStyle/>
          <a:p>
            <a:fld id="{AC2D9FF8-C8EC-471B-995E-F9B01741B7B5}" type="slidenum">
              <a:rPr lang="en-GB" smtClean="0"/>
              <a:t>13</a:t>
            </a:fld>
            <a:endParaRPr lang="en-GB"/>
          </a:p>
        </p:txBody>
      </p:sp>
      <p:sp>
        <p:nvSpPr>
          <p:cNvPr id="5" name="Header Placeholder 4">
            <a:extLst>
              <a:ext uri="{FF2B5EF4-FFF2-40B4-BE49-F238E27FC236}">
                <a16:creationId xmlns:a16="http://schemas.microsoft.com/office/drawing/2014/main" id="{49D39872-600B-B576-446A-E90470019E2E}"/>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1200716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11089-86F8-A09D-0A5C-9E8A06A661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BA47E6-7A14-4F5D-DACC-05CA413AFD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0AA1D0-CEF7-E767-3491-F1CF6363765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FC647DF-B01E-FA0E-37BC-23BE1224F73C}"/>
              </a:ext>
            </a:extLst>
          </p:cNvPr>
          <p:cNvSpPr>
            <a:spLocks noGrp="1"/>
          </p:cNvSpPr>
          <p:nvPr>
            <p:ph type="sldNum" sz="quarter" idx="10"/>
          </p:nvPr>
        </p:nvSpPr>
        <p:spPr/>
        <p:txBody>
          <a:bodyPr/>
          <a:lstStyle/>
          <a:p>
            <a:fld id="{AC2D9FF8-C8EC-471B-995E-F9B01741B7B5}" type="slidenum">
              <a:rPr lang="en-GB" smtClean="0"/>
              <a:t>14</a:t>
            </a:fld>
            <a:endParaRPr lang="en-GB"/>
          </a:p>
        </p:txBody>
      </p:sp>
      <p:sp>
        <p:nvSpPr>
          <p:cNvPr id="5" name="Header Placeholder 4">
            <a:extLst>
              <a:ext uri="{FF2B5EF4-FFF2-40B4-BE49-F238E27FC236}">
                <a16:creationId xmlns:a16="http://schemas.microsoft.com/office/drawing/2014/main" id="{CA2ACE48-D563-BF91-6EB1-E7CCF8630591}"/>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20033354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16D9A-36B6-4D08-67D5-5C3629E7AB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67799C-3740-59F5-1D2A-13660C0E12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DFD110-694A-0E40-ACD8-55A5D725119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0EA1D90-DF4B-F622-C60A-241B58658ECB}"/>
              </a:ext>
            </a:extLst>
          </p:cNvPr>
          <p:cNvSpPr>
            <a:spLocks noGrp="1"/>
          </p:cNvSpPr>
          <p:nvPr>
            <p:ph type="sldNum" sz="quarter" idx="10"/>
          </p:nvPr>
        </p:nvSpPr>
        <p:spPr/>
        <p:txBody>
          <a:bodyPr/>
          <a:lstStyle/>
          <a:p>
            <a:fld id="{AC2D9FF8-C8EC-471B-995E-F9B01741B7B5}" type="slidenum">
              <a:rPr lang="en-GB" smtClean="0"/>
              <a:t>15</a:t>
            </a:fld>
            <a:endParaRPr lang="en-GB"/>
          </a:p>
        </p:txBody>
      </p:sp>
      <p:sp>
        <p:nvSpPr>
          <p:cNvPr id="5" name="Header Placeholder 4">
            <a:extLst>
              <a:ext uri="{FF2B5EF4-FFF2-40B4-BE49-F238E27FC236}">
                <a16:creationId xmlns:a16="http://schemas.microsoft.com/office/drawing/2014/main" id="{7208126B-045F-D7F4-226B-0AD90F1B81AD}"/>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34128812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C2D9FF8-C8EC-471B-995E-F9B01741B7B5}" type="slidenum">
              <a:rPr lang="en-GB" smtClean="0"/>
              <a:t>16</a:t>
            </a:fld>
            <a:endParaRPr lang="en-GB"/>
          </a:p>
        </p:txBody>
      </p:sp>
      <p:sp>
        <p:nvSpPr>
          <p:cNvPr id="5" name="Header Placeholder 4"/>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592989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400" b="1" kern="1200" dirty="0">
                <a:solidFill>
                  <a:schemeClr val="tx1"/>
                </a:solidFill>
                <a:effectLst/>
                <a:latin typeface="+mn-lt"/>
                <a:ea typeface="+mn-ea"/>
                <a:cs typeface="+mn-cs"/>
              </a:rPr>
              <a:t>I will cover the six of these headings and Oyin will cover the sixth one</a:t>
            </a:r>
          </a:p>
          <a:p>
            <a:pPr marL="285750" indent="-285750">
              <a:buFont typeface="Arial" panose="020B0604020202020204" pitchFamily="34" charset="0"/>
              <a:buChar char="•"/>
            </a:pPr>
            <a:endParaRPr lang="en-GB" sz="1400" b="1"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1" kern="1200" dirty="0">
                <a:solidFill>
                  <a:schemeClr val="tx1"/>
                </a:solidFill>
                <a:effectLst/>
                <a:latin typeface="+mn-lt"/>
                <a:ea typeface="+mn-ea"/>
                <a:cs typeface="+mn-cs"/>
              </a:rPr>
              <a:t>Quick glance at what the accountants call ‘Consolidated’ or ‘Aggregated’ totals – All the income and expenditure coming in and out of the Charity.  Ignores internal transfers but the most meaningful numbers are </a:t>
            </a:r>
            <a:r>
              <a:rPr lang="en-GB" sz="1400" b="1" i="1" kern="1200" dirty="0">
                <a:solidFill>
                  <a:schemeClr val="tx1"/>
                </a:solidFill>
                <a:effectLst/>
                <a:latin typeface="+mn-lt"/>
                <a:ea typeface="+mn-ea"/>
                <a:cs typeface="+mn-cs"/>
              </a:rPr>
              <a:t>swamped</a:t>
            </a:r>
            <a:r>
              <a:rPr lang="en-GB" sz="1400" b="1" kern="1200" dirty="0">
                <a:solidFill>
                  <a:schemeClr val="tx1"/>
                </a:solidFill>
                <a:effectLst/>
                <a:latin typeface="+mn-lt"/>
                <a:ea typeface="+mn-ea"/>
                <a:cs typeface="+mn-cs"/>
              </a:rPr>
              <a:t> by Foodbank and Preschool finances.</a:t>
            </a:r>
          </a:p>
          <a:p>
            <a:pPr marL="285750" indent="-285750">
              <a:buFont typeface="Arial" panose="020B0604020202020204" pitchFamily="34" charset="0"/>
              <a:buChar char="•"/>
            </a:pPr>
            <a:endParaRPr lang="en-GB" sz="1400" b="1"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1" kern="1200" dirty="0">
                <a:solidFill>
                  <a:schemeClr val="tx1"/>
                </a:solidFill>
                <a:effectLst/>
                <a:latin typeface="+mn-lt"/>
                <a:ea typeface="+mn-ea"/>
                <a:cs typeface="+mn-cs"/>
              </a:rPr>
              <a:t>Focus today on the Church, on Spacious Place Café, and on the Mission and Compassion Funds.</a:t>
            </a:r>
          </a:p>
          <a:p>
            <a:pPr marL="285750" indent="-285750">
              <a:buFont typeface="Arial" panose="020B0604020202020204" pitchFamily="34" charset="0"/>
              <a:buChar char="•"/>
            </a:pPr>
            <a:endParaRPr lang="en-GB" sz="1400" b="1"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1" kern="1200" dirty="0">
                <a:solidFill>
                  <a:schemeClr val="tx1"/>
                </a:solidFill>
                <a:effectLst/>
                <a:latin typeface="+mn-lt"/>
                <a:ea typeface="+mn-ea"/>
                <a:cs typeface="+mn-cs"/>
              </a:rPr>
              <a:t>God requires us to take some serious steps of faith in this new financial year.</a:t>
            </a:r>
          </a:p>
          <a:p>
            <a:pPr marL="285750" indent="-285750">
              <a:buFont typeface="Arial" panose="020B0604020202020204" pitchFamily="34" charset="0"/>
              <a:buChar char="•"/>
            </a:pPr>
            <a:endParaRPr lang="en-GB" sz="1400" b="1" kern="1200" dirty="0">
              <a:solidFill>
                <a:schemeClr val="tx1"/>
              </a:solidFill>
              <a:effectLst/>
              <a:latin typeface="+mn-lt"/>
              <a:ea typeface="+mn-ea"/>
              <a:cs typeface="+mn-cs"/>
            </a:endParaRPr>
          </a:p>
          <a:p>
            <a:pPr marL="285750" indent="-285750">
              <a:buFont typeface="Arial" panose="020B0604020202020204" pitchFamily="34" charset="0"/>
              <a:buChar char="•"/>
            </a:pPr>
            <a:r>
              <a:rPr lang="en-GB" sz="1400" b="1" kern="1200" dirty="0">
                <a:solidFill>
                  <a:schemeClr val="tx1"/>
                </a:solidFill>
                <a:effectLst/>
                <a:latin typeface="+mn-lt"/>
                <a:ea typeface="+mn-ea"/>
                <a:cs typeface="+mn-cs"/>
              </a:rPr>
              <a:t>Oyin will deliver ‘An Encouragement to Give’.</a:t>
            </a:r>
          </a:p>
          <a:p>
            <a:r>
              <a:rPr lang="en-GB"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AC2D9FF8-C8EC-471B-995E-F9B01741B7B5}" type="slidenum">
              <a:rPr lang="en-GB" smtClean="0"/>
              <a:t>2</a:t>
            </a:fld>
            <a:endParaRPr lang="en-GB"/>
          </a:p>
        </p:txBody>
      </p:sp>
      <p:sp>
        <p:nvSpPr>
          <p:cNvPr id="5" name="Header Placeholder 4"/>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2197446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400" b="1" dirty="0"/>
              <a:t>These are in the Incomes and Expenditures for the last two financial years.  It looks like HUGE amounts of money both IN and OUT.</a:t>
            </a:r>
          </a:p>
          <a:p>
            <a:pPr marL="171450" indent="-171450">
              <a:buFont typeface="Arial" panose="020B0604020202020204" pitchFamily="34" charset="0"/>
              <a:buChar char="•"/>
            </a:pPr>
            <a:r>
              <a:rPr lang="en-GB" sz="1400" b="1"/>
              <a:t>These </a:t>
            </a:r>
            <a:r>
              <a:rPr lang="en-GB" sz="1400" b="1" dirty="0"/>
              <a:t>totals include all of: Thurrock Christian Fellowship church, General account, Foodbank, Preschool, Café, Mission and Compassion Funds.  Overall, we are a big enterprise, and a lot of money passes through our bank accounts.  </a:t>
            </a:r>
          </a:p>
          <a:p>
            <a:pPr marL="171450" indent="-171450">
              <a:buFont typeface="Arial" panose="020B0604020202020204" pitchFamily="34" charset="0"/>
              <a:buChar char="•"/>
            </a:pPr>
            <a:endParaRPr lang="en-GB" sz="1400" b="1" dirty="0"/>
          </a:p>
          <a:p>
            <a:pPr marL="171450" indent="-171450">
              <a:buFont typeface="Arial" panose="020B0604020202020204" pitchFamily="34" charset="0"/>
              <a:buChar char="•"/>
            </a:pPr>
            <a:r>
              <a:rPr lang="en-GB" sz="1400" b="1" dirty="0"/>
              <a:t>We are a single charity but most of the money that comes in is ‘Restricted’, which means that it cannot be used for just any purpose within TCF.  If someone gives to Foodbank to buy food, then we cannot spend it on anything else, like redecorating this hall, for example!</a:t>
            </a:r>
          </a:p>
          <a:p>
            <a:pPr marL="171450" indent="-171450">
              <a:buFont typeface="Arial" panose="020B0604020202020204" pitchFamily="34" charset="0"/>
              <a:buChar char="•"/>
            </a:pPr>
            <a:endParaRPr lang="en-GB" sz="1400" b="1" dirty="0"/>
          </a:p>
          <a:p>
            <a:pPr marL="171450" indent="-171450">
              <a:buFont typeface="Arial" panose="020B0604020202020204" pitchFamily="34" charset="0"/>
              <a:buChar char="•"/>
            </a:pPr>
            <a:r>
              <a:rPr lang="en-GB" sz="1400" b="1" dirty="0"/>
              <a:t>Some years we make a small surplus and some a small deficit.  This is quite usual.</a:t>
            </a:r>
          </a:p>
          <a:p>
            <a:pPr marL="171450" indent="-171450">
              <a:buFont typeface="Arial" panose="020B0604020202020204" pitchFamily="34" charset="0"/>
              <a:buChar char="•"/>
            </a:pPr>
            <a:endParaRPr lang="en-GB" sz="1400" b="1" dirty="0"/>
          </a:p>
          <a:p>
            <a:pPr marL="171450" indent="-171450">
              <a:buFont typeface="Arial" panose="020B0604020202020204" pitchFamily="34" charset="0"/>
              <a:buChar char="•"/>
            </a:pPr>
            <a:r>
              <a:rPr lang="en-GB" sz="1400" b="1" dirty="0"/>
              <a:t>The trouble with aggregated income and expenditure is that it clouds the picture and we need to see more detail.  Since I am presenting to the Church today, I intend to focus on those finances that directly affect church activities… </a:t>
            </a:r>
          </a:p>
        </p:txBody>
      </p:sp>
      <p:sp>
        <p:nvSpPr>
          <p:cNvPr id="4" name="Slide Number Placeholder 3"/>
          <p:cNvSpPr>
            <a:spLocks noGrp="1"/>
          </p:cNvSpPr>
          <p:nvPr>
            <p:ph type="sldNum" sz="quarter" idx="10"/>
          </p:nvPr>
        </p:nvSpPr>
        <p:spPr/>
        <p:txBody>
          <a:bodyPr/>
          <a:lstStyle/>
          <a:p>
            <a:fld id="{AC2D9FF8-C8EC-471B-995E-F9B01741B7B5}" type="slidenum">
              <a:rPr lang="en-GB" smtClean="0"/>
              <a:t>3</a:t>
            </a:fld>
            <a:endParaRPr lang="en-GB"/>
          </a:p>
        </p:txBody>
      </p:sp>
      <p:sp>
        <p:nvSpPr>
          <p:cNvPr id="5" name="Header Placeholder 4"/>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2056025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3C3B6-5A3F-63BE-DA9C-3520031B27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BCDF5C-6397-F795-BC37-81598D3A7E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309296-B58B-BA6E-51A1-301AC9DA1663}"/>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We can see here there Church and General Fund income for the last two financial years, ending in March 2026.  Then, on the right is the Budget for this current financial year:  April 2026 until March 2027.</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Last year, we made a ‘loss’ of about £5.5k, which was covered by our ‘Reserves’ (money in the bank).</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This year, we are budgeting for a £10k </a:t>
            </a:r>
            <a:r>
              <a:rPr lang="en-GB" sz="1400" b="1" i="1" dirty="0"/>
              <a:t>surplus</a:t>
            </a:r>
            <a:r>
              <a:rPr lang="en-GB" sz="1400" b="1" i="0" dirty="0"/>
              <a:t> – which is a step of faith.  Move about that later!</a:t>
            </a:r>
          </a:p>
          <a:p>
            <a:pPr marL="285750" indent="-285750">
              <a:buFont typeface="Arial" panose="020B0604020202020204" pitchFamily="34" charset="0"/>
              <a:buChar char="•"/>
            </a:pPr>
            <a:endParaRPr lang="en-GB" sz="1400" b="1" i="0" dirty="0"/>
          </a:p>
          <a:p>
            <a:pPr marL="285750" indent="-285750">
              <a:buFont typeface="Arial" panose="020B0604020202020204" pitchFamily="34" charset="0"/>
              <a:buChar char="•"/>
            </a:pPr>
            <a:r>
              <a:rPr lang="en-GB" sz="1400" b="1" i="0" dirty="0"/>
              <a:t>If we look more closely at those blue INCOME bars, we can see more detail…</a:t>
            </a:r>
            <a:endParaRPr lang="en-GB" sz="1400" b="1" dirty="0"/>
          </a:p>
        </p:txBody>
      </p:sp>
      <p:sp>
        <p:nvSpPr>
          <p:cNvPr id="4" name="Slide Number Placeholder 3">
            <a:extLst>
              <a:ext uri="{FF2B5EF4-FFF2-40B4-BE49-F238E27FC236}">
                <a16:creationId xmlns:a16="http://schemas.microsoft.com/office/drawing/2014/main" id="{3FAAFECF-D7C6-1DD0-3133-5BA8C8E3E79F}"/>
              </a:ext>
            </a:extLst>
          </p:cNvPr>
          <p:cNvSpPr>
            <a:spLocks noGrp="1"/>
          </p:cNvSpPr>
          <p:nvPr>
            <p:ph type="sldNum" sz="quarter" idx="10"/>
          </p:nvPr>
        </p:nvSpPr>
        <p:spPr/>
        <p:txBody>
          <a:bodyPr/>
          <a:lstStyle/>
          <a:p>
            <a:fld id="{AC2D9FF8-C8EC-471B-995E-F9B01741B7B5}" type="slidenum">
              <a:rPr lang="en-GB" smtClean="0"/>
              <a:t>4</a:t>
            </a:fld>
            <a:endParaRPr lang="en-GB"/>
          </a:p>
        </p:txBody>
      </p:sp>
      <p:sp>
        <p:nvSpPr>
          <p:cNvPr id="5" name="Header Placeholder 4">
            <a:extLst>
              <a:ext uri="{FF2B5EF4-FFF2-40B4-BE49-F238E27FC236}">
                <a16:creationId xmlns:a16="http://schemas.microsoft.com/office/drawing/2014/main" id="{A9A49524-5E38-3BC5-B1C5-972621D38AD9}"/>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1225644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6D0EB-E486-A805-5054-74E8640562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08F1CA-EB82-B8C2-A9C3-32FA25C8C5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CE313F-76EB-853A-0762-D464C79D2CF5}"/>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As you can see, the majority of our Church / General Fund income comes from three sources:  </a:t>
            </a:r>
          </a:p>
          <a:p>
            <a:pPr marL="285750" indent="-285750">
              <a:buFont typeface="Arial" panose="020B0604020202020204" pitchFamily="34" charset="0"/>
              <a:buChar char="•"/>
            </a:pPr>
            <a:r>
              <a:rPr lang="en-GB" sz="1400" b="1" dirty="0"/>
              <a:t>1. Regular Giving from Church Members, including Gift Aid;  2. A Facilities payment from Foodbank;  3. A Facilities payment from Preschool.</a:t>
            </a:r>
          </a:p>
          <a:p>
            <a:pPr marL="285750" indent="-285750">
              <a:buFont typeface="Arial" panose="020B0604020202020204" pitchFamily="34" charset="0"/>
              <a:buChar char="•"/>
            </a:pPr>
            <a:r>
              <a:rPr lang="en-GB" sz="1400" b="1" dirty="0"/>
              <a:t>Hall Hire also plays a small part.</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We are budgeting for a significant uplift in Church Giving this year – of around £10k more than last year – that is about 34 percent more!</a:t>
            </a:r>
          </a:p>
          <a:p>
            <a:pPr marL="285750" indent="-285750">
              <a:buFont typeface="Arial" panose="020B0604020202020204" pitchFamily="34" charset="0"/>
              <a:buChar char="•"/>
            </a:pPr>
            <a:r>
              <a:rPr lang="en-GB" sz="1400" b="1" dirty="0"/>
              <a:t>This is a clear step of faith by the Leaders and Charity Directors; we are trusting God for more people each giving more money.  We ask that you stand with us in this step of faith.</a:t>
            </a:r>
          </a:p>
        </p:txBody>
      </p:sp>
      <p:sp>
        <p:nvSpPr>
          <p:cNvPr id="4" name="Slide Number Placeholder 3">
            <a:extLst>
              <a:ext uri="{FF2B5EF4-FFF2-40B4-BE49-F238E27FC236}">
                <a16:creationId xmlns:a16="http://schemas.microsoft.com/office/drawing/2014/main" id="{28BCB334-E0AC-F85E-97CB-2591F6C5F95C}"/>
              </a:ext>
            </a:extLst>
          </p:cNvPr>
          <p:cNvSpPr>
            <a:spLocks noGrp="1"/>
          </p:cNvSpPr>
          <p:nvPr>
            <p:ph type="sldNum" sz="quarter" idx="10"/>
          </p:nvPr>
        </p:nvSpPr>
        <p:spPr/>
        <p:txBody>
          <a:bodyPr/>
          <a:lstStyle/>
          <a:p>
            <a:fld id="{AC2D9FF8-C8EC-471B-995E-F9B01741B7B5}" type="slidenum">
              <a:rPr lang="en-GB" smtClean="0"/>
              <a:t>5</a:t>
            </a:fld>
            <a:endParaRPr lang="en-GB"/>
          </a:p>
        </p:txBody>
      </p:sp>
      <p:sp>
        <p:nvSpPr>
          <p:cNvPr id="5" name="Header Placeholder 4">
            <a:extLst>
              <a:ext uri="{FF2B5EF4-FFF2-40B4-BE49-F238E27FC236}">
                <a16:creationId xmlns:a16="http://schemas.microsoft.com/office/drawing/2014/main" id="{6B15A066-49DC-3053-11BD-5A6CE267AD7E}"/>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3706163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5434B-3875-E19A-B89E-FC0B262090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EC5549-8BAD-E89E-A157-559C0CC7C3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E2DDBF-6EFC-5183-0CC3-8EB88AAEE3CC}"/>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Our expenditure goes predominantly on employment costs – in other words, we invest in people!  Which is as it should be.</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However, we could not operate as a church without so many people giving of their time and energies free of charge – as volunteers.</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We make sure that as much as possible goes on Mission and Ministry too.</a:t>
            </a:r>
          </a:p>
        </p:txBody>
      </p:sp>
      <p:sp>
        <p:nvSpPr>
          <p:cNvPr id="4" name="Slide Number Placeholder 3">
            <a:extLst>
              <a:ext uri="{FF2B5EF4-FFF2-40B4-BE49-F238E27FC236}">
                <a16:creationId xmlns:a16="http://schemas.microsoft.com/office/drawing/2014/main" id="{700CA602-53C5-6CFD-51A1-E649228CA73D}"/>
              </a:ext>
            </a:extLst>
          </p:cNvPr>
          <p:cNvSpPr>
            <a:spLocks noGrp="1"/>
          </p:cNvSpPr>
          <p:nvPr>
            <p:ph type="sldNum" sz="quarter" idx="10"/>
          </p:nvPr>
        </p:nvSpPr>
        <p:spPr/>
        <p:txBody>
          <a:bodyPr/>
          <a:lstStyle/>
          <a:p>
            <a:fld id="{AC2D9FF8-C8EC-471B-995E-F9B01741B7B5}" type="slidenum">
              <a:rPr lang="en-GB" smtClean="0"/>
              <a:t>6</a:t>
            </a:fld>
            <a:endParaRPr lang="en-GB"/>
          </a:p>
        </p:txBody>
      </p:sp>
      <p:sp>
        <p:nvSpPr>
          <p:cNvPr id="5" name="Header Placeholder 4">
            <a:extLst>
              <a:ext uri="{FF2B5EF4-FFF2-40B4-BE49-F238E27FC236}">
                <a16:creationId xmlns:a16="http://schemas.microsoft.com/office/drawing/2014/main" id="{D15C895E-76DA-6101-90BE-3A660BC9088B}"/>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1120907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03AF6-466F-9A4E-281F-98DC577BED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C48EA3-470F-133F-24BC-AEE215EEBE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CAFFF3-61C8-F450-C720-7D7017B77E14}"/>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Last year, the Café make a significant loss of about £30k.  We are not greatly concerned about this, since it is an outreach ministry.</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However, in this current year, the budget is for us to make a £12.5k surplus.  So that is also a bit of a step of faith!  We have increased our prices – as most of you already know, because you support it – and the aim is not to make huge profits but to at least cover our costs.</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A breakdown of the Café’s income is as follows…</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endParaRPr lang="en-GB" sz="1400" b="1" dirty="0"/>
          </a:p>
        </p:txBody>
      </p:sp>
      <p:sp>
        <p:nvSpPr>
          <p:cNvPr id="4" name="Slide Number Placeholder 3">
            <a:extLst>
              <a:ext uri="{FF2B5EF4-FFF2-40B4-BE49-F238E27FC236}">
                <a16:creationId xmlns:a16="http://schemas.microsoft.com/office/drawing/2014/main" id="{DA5199D6-8A78-5BE7-C52A-8589CD3D1373}"/>
              </a:ext>
            </a:extLst>
          </p:cNvPr>
          <p:cNvSpPr>
            <a:spLocks noGrp="1"/>
          </p:cNvSpPr>
          <p:nvPr>
            <p:ph type="sldNum" sz="quarter" idx="10"/>
          </p:nvPr>
        </p:nvSpPr>
        <p:spPr/>
        <p:txBody>
          <a:bodyPr/>
          <a:lstStyle/>
          <a:p>
            <a:fld id="{AC2D9FF8-C8EC-471B-995E-F9B01741B7B5}" type="slidenum">
              <a:rPr lang="en-GB" smtClean="0"/>
              <a:t>7</a:t>
            </a:fld>
            <a:endParaRPr lang="en-GB"/>
          </a:p>
        </p:txBody>
      </p:sp>
      <p:sp>
        <p:nvSpPr>
          <p:cNvPr id="5" name="Header Placeholder 4">
            <a:extLst>
              <a:ext uri="{FF2B5EF4-FFF2-40B4-BE49-F238E27FC236}">
                <a16:creationId xmlns:a16="http://schemas.microsoft.com/office/drawing/2014/main" id="{02817042-1FC9-DDE9-448D-DC56D48D8905}"/>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286279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8B126-EBE7-F016-704A-1CC6ACF541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D9C90B-030D-BF1B-12DC-3F5B52EF02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CF8B2F-F632-0144-B46D-96FD39233284}"/>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As you can see, we received a lot of donation and grant money in the first couple of years of the Café’s life, but this is now diminishing.</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We are now having to cover our costs by selling our food and drink at more realistic levels – which is one of the reasons we have increased our menu prices.  Most customers accept that this is a fact of life across the entire hospitality sector.</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Please support our Café by blessing us with your presence and your purse!</a:t>
            </a:r>
          </a:p>
        </p:txBody>
      </p:sp>
      <p:sp>
        <p:nvSpPr>
          <p:cNvPr id="4" name="Slide Number Placeholder 3">
            <a:extLst>
              <a:ext uri="{FF2B5EF4-FFF2-40B4-BE49-F238E27FC236}">
                <a16:creationId xmlns:a16="http://schemas.microsoft.com/office/drawing/2014/main" id="{20970F68-313E-A10E-2C06-3FACACFB8071}"/>
              </a:ext>
            </a:extLst>
          </p:cNvPr>
          <p:cNvSpPr>
            <a:spLocks noGrp="1"/>
          </p:cNvSpPr>
          <p:nvPr>
            <p:ph type="sldNum" sz="quarter" idx="10"/>
          </p:nvPr>
        </p:nvSpPr>
        <p:spPr/>
        <p:txBody>
          <a:bodyPr/>
          <a:lstStyle/>
          <a:p>
            <a:fld id="{AC2D9FF8-C8EC-471B-995E-F9B01741B7B5}" type="slidenum">
              <a:rPr lang="en-GB" smtClean="0"/>
              <a:t>8</a:t>
            </a:fld>
            <a:endParaRPr lang="en-GB"/>
          </a:p>
        </p:txBody>
      </p:sp>
      <p:sp>
        <p:nvSpPr>
          <p:cNvPr id="5" name="Header Placeholder 4">
            <a:extLst>
              <a:ext uri="{FF2B5EF4-FFF2-40B4-BE49-F238E27FC236}">
                <a16:creationId xmlns:a16="http://schemas.microsoft.com/office/drawing/2014/main" id="{3C508B0E-40C8-2945-C1EC-404DAD6F3102}"/>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3256667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6694E-05BB-F7F9-08BD-88B57208AE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2A4B91-9928-87BD-AE72-AC5E115D15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67E4F5-C6E7-8CBB-EE16-737381BA2F52}"/>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We can see that by far the biggest category of expenditure is the cost of employing our paid staff.  The government has increased this in several ways:</a:t>
            </a:r>
          </a:p>
          <a:p>
            <a:pPr marL="285750" indent="-285750">
              <a:buFont typeface="Arial" panose="020B0604020202020204" pitchFamily="34" charset="0"/>
              <a:buChar char="•"/>
            </a:pPr>
            <a:r>
              <a:rPr lang="en-GB" sz="1400" b="1" dirty="0"/>
              <a:t>1. Increase in the National Minimum Wage by above the rate of inflation, and by 8.5 percent for 18-20 year olds.</a:t>
            </a:r>
          </a:p>
          <a:p>
            <a:pPr marL="285750" indent="-285750">
              <a:buFont typeface="Arial" panose="020B0604020202020204" pitchFamily="34" charset="0"/>
              <a:buChar char="•"/>
            </a:pPr>
            <a:r>
              <a:rPr lang="en-GB" sz="1400" b="1" dirty="0"/>
              <a:t>2. The Employers’ National Insurance has increased from 13.8 to 15.0 percent of salary.</a:t>
            </a:r>
          </a:p>
          <a:p>
            <a:pPr marL="285750" indent="-285750">
              <a:buFont typeface="Arial" panose="020B0604020202020204" pitchFamily="34" charset="0"/>
              <a:buChar char="•"/>
            </a:pPr>
            <a:r>
              <a:rPr lang="en-GB" sz="1400" b="1" dirty="0"/>
              <a:t>3. The Employers’ National Insurance starts at £5,000 per year, rather than £9,100 per year, so more lower paid and part-time employees pay it.</a:t>
            </a:r>
          </a:p>
          <a:p>
            <a:pPr marL="285750" indent="-285750">
              <a:buFont typeface="Arial" panose="020B0604020202020204" pitchFamily="34" charset="0"/>
              <a:buChar char="•"/>
            </a:pPr>
            <a:r>
              <a:rPr lang="en-GB" sz="1400" b="1" dirty="0"/>
              <a:t>This is partly offset by an Employment Allowance for charities, where we get a small refund.</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endParaRPr lang="en-GB" sz="1400" b="1" dirty="0"/>
          </a:p>
        </p:txBody>
      </p:sp>
      <p:sp>
        <p:nvSpPr>
          <p:cNvPr id="4" name="Slide Number Placeholder 3">
            <a:extLst>
              <a:ext uri="{FF2B5EF4-FFF2-40B4-BE49-F238E27FC236}">
                <a16:creationId xmlns:a16="http://schemas.microsoft.com/office/drawing/2014/main" id="{E2E45BED-83C4-AAAB-AD7C-1B662A953DCC}"/>
              </a:ext>
            </a:extLst>
          </p:cNvPr>
          <p:cNvSpPr>
            <a:spLocks noGrp="1"/>
          </p:cNvSpPr>
          <p:nvPr>
            <p:ph type="sldNum" sz="quarter" idx="10"/>
          </p:nvPr>
        </p:nvSpPr>
        <p:spPr/>
        <p:txBody>
          <a:bodyPr/>
          <a:lstStyle/>
          <a:p>
            <a:fld id="{AC2D9FF8-C8EC-471B-995E-F9B01741B7B5}" type="slidenum">
              <a:rPr lang="en-GB" smtClean="0"/>
              <a:t>9</a:t>
            </a:fld>
            <a:endParaRPr lang="en-GB"/>
          </a:p>
        </p:txBody>
      </p:sp>
      <p:sp>
        <p:nvSpPr>
          <p:cNvPr id="5" name="Header Placeholder 4">
            <a:extLst>
              <a:ext uri="{FF2B5EF4-FFF2-40B4-BE49-F238E27FC236}">
                <a16:creationId xmlns:a16="http://schemas.microsoft.com/office/drawing/2014/main" id="{E95E121B-15B4-8BB7-14C4-3259ABD673D4}"/>
              </a:ext>
            </a:extLst>
          </p:cNvPr>
          <p:cNvSpPr>
            <a:spLocks noGrp="1"/>
          </p:cNvSpPr>
          <p:nvPr>
            <p:ph type="hdr" sz="quarter" idx="11"/>
          </p:nvPr>
        </p:nvSpPr>
        <p:spPr/>
        <p:txBody>
          <a:bodyPr/>
          <a:lstStyle/>
          <a:p>
            <a:r>
              <a:rPr lang="en-GB"/>
              <a:t>TCF Financial Report - March 2013</a:t>
            </a:r>
          </a:p>
        </p:txBody>
      </p:sp>
    </p:spTree>
    <p:extLst>
      <p:ext uri="{BB962C8B-B14F-4D97-AF65-F5344CB8AC3E}">
        <p14:creationId xmlns:p14="http://schemas.microsoft.com/office/powerpoint/2010/main" val="1593951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D9F6E3-087D-4E9B-8723-A2F127FBA168}" type="datetimeFigureOut">
              <a:rPr lang="en-GB" smtClean="0"/>
              <a:t>06/06/2026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A6842C1D-C52E-4963-8B91-395D76487823}" type="slidenum">
              <a:rPr lang="en-GB" smtClean="0"/>
              <a:t>‹#›</a:t>
            </a:fld>
            <a:endParaRPr lang="en-GB"/>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D9F6E3-087D-4E9B-8723-A2F127FBA168}" type="datetimeFigureOut">
              <a:rPr lang="en-GB" smtClean="0"/>
              <a:t>06/06/2026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42C1D-C52E-4963-8B91-395D7648782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D9F6E3-087D-4E9B-8723-A2F127FBA168}" type="datetimeFigureOut">
              <a:rPr lang="en-GB" smtClean="0"/>
              <a:t>06/06/2026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42C1D-C52E-4963-8B91-395D7648782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D9F6E3-087D-4E9B-8723-A2F127FBA168}" type="datetimeFigureOut">
              <a:rPr lang="en-GB" smtClean="0"/>
              <a:t>06/06/2026</a:t>
            </a:fld>
            <a:endParaRPr lang="en-GB"/>
          </a:p>
        </p:txBody>
      </p:sp>
      <p:sp>
        <p:nvSpPr>
          <p:cNvPr id="10" name="Slide Number Placeholder 9"/>
          <p:cNvSpPr>
            <a:spLocks noGrp="1"/>
          </p:cNvSpPr>
          <p:nvPr>
            <p:ph type="sldNum" sz="quarter" idx="11"/>
          </p:nvPr>
        </p:nvSpPr>
        <p:spPr/>
        <p:txBody>
          <a:bodyPr/>
          <a:lstStyle/>
          <a:p>
            <a:fld id="{A6842C1D-C52E-4963-8B91-395D76487823}" type="slidenum">
              <a:rPr lang="en-GB" smtClean="0"/>
              <a:t>‹#›</a:t>
            </a:fld>
            <a:endParaRPr lang="en-GB"/>
          </a:p>
        </p:txBody>
      </p:sp>
      <p:sp>
        <p:nvSpPr>
          <p:cNvPr id="12" name="Footer Placeholder 11"/>
          <p:cNvSpPr>
            <a:spLocks noGrp="1"/>
          </p:cNvSpPr>
          <p:nvPr>
            <p:ph type="ftr" sz="quarter" idx="12"/>
          </p:nvPr>
        </p:nvSpPr>
        <p:spPr/>
        <p:txBody>
          <a:bodyPr/>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a:t>Click to edit Master title style</a:t>
            </a:r>
            <a:endParaRPr lang="en-US" dirty="0"/>
          </a:p>
        </p:txBody>
      </p:sp>
      <p:sp>
        <p:nvSpPr>
          <p:cNvPr id="19" name="Date Placeholder 18"/>
          <p:cNvSpPr>
            <a:spLocks noGrp="1"/>
          </p:cNvSpPr>
          <p:nvPr>
            <p:ph type="dt" sz="half" idx="10"/>
          </p:nvPr>
        </p:nvSpPr>
        <p:spPr/>
        <p:txBody>
          <a:bodyPr/>
          <a:lstStyle/>
          <a:p>
            <a:fld id="{52D9F6E3-087D-4E9B-8723-A2F127FBA168}" type="datetimeFigureOut">
              <a:rPr lang="en-GB" smtClean="0"/>
              <a:t>06/06/2026</a:t>
            </a:fld>
            <a:endParaRPr lang="en-GB"/>
          </a:p>
        </p:txBody>
      </p:sp>
      <p:sp>
        <p:nvSpPr>
          <p:cNvPr id="20" name="Slide Number Placeholder 19"/>
          <p:cNvSpPr>
            <a:spLocks noGrp="1"/>
          </p:cNvSpPr>
          <p:nvPr>
            <p:ph type="sldNum" sz="quarter" idx="11"/>
          </p:nvPr>
        </p:nvSpPr>
        <p:spPr/>
        <p:txBody>
          <a:bodyPr/>
          <a:lstStyle/>
          <a:p>
            <a:fld id="{A6842C1D-C52E-4963-8B91-395D76487823}" type="slidenum">
              <a:rPr lang="en-GB" smtClean="0"/>
              <a:t>‹#›</a:t>
            </a:fld>
            <a:endParaRPr lang="en-GB"/>
          </a:p>
        </p:txBody>
      </p:sp>
      <p:sp>
        <p:nvSpPr>
          <p:cNvPr id="21" name="Footer Placeholder 20"/>
          <p:cNvSpPr>
            <a:spLocks noGrp="1"/>
          </p:cNvSpPr>
          <p:nvPr>
            <p:ph type="ftr" sz="quarter" idx="12"/>
          </p:nvPr>
        </p:nvSpPr>
        <p:spPr/>
        <p:txBody>
          <a:bodyPr/>
          <a:lstStyle/>
          <a:p>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52D9F6E3-087D-4E9B-8723-A2F127FBA168}" type="datetimeFigureOut">
              <a:rPr lang="en-GB" smtClean="0"/>
              <a:t>06/06/2026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842C1D-C52E-4963-8B91-395D76487823}" type="slidenum">
              <a:rPr lang="en-GB" smtClean="0"/>
              <a:t>‹#›</a:t>
            </a:fld>
            <a:endParaRPr lang="en-GB"/>
          </a:p>
        </p:txBody>
      </p:sp>
      <p:sp>
        <p:nvSpPr>
          <p:cNvPr id="9" name="Content Placeholder 8"/>
          <p:cNvSpPr>
            <a:spLocks noGrp="1"/>
          </p:cNvSpPr>
          <p:nvPr>
            <p:ph sz="quarter" idx="13"/>
          </p:nvPr>
        </p:nvSpPr>
        <p:spPr>
          <a:xfrm>
            <a:off x="1216152" y="841248"/>
            <a:ext cx="3730752"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5102352" y="841248"/>
            <a:ext cx="3730752"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52D9F6E3-087D-4E9B-8723-A2F127FBA168}" type="datetimeFigureOut">
              <a:rPr lang="en-GB" smtClean="0"/>
              <a:t>06/06/2026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842C1D-C52E-4963-8B91-395D76487823}" type="slidenum">
              <a:rPr lang="en-GB" smtClean="0"/>
              <a:t>‹#›</a:t>
            </a:fld>
            <a:endParaRPr lang="en-GB"/>
          </a:p>
        </p:txBody>
      </p:sp>
      <p:sp>
        <p:nvSpPr>
          <p:cNvPr id="11" name="Content Placeholder 10"/>
          <p:cNvSpPr>
            <a:spLocks noGrp="1"/>
          </p:cNvSpPr>
          <p:nvPr>
            <p:ph sz="quarter" idx="13"/>
          </p:nvPr>
        </p:nvSpPr>
        <p:spPr>
          <a:xfrm>
            <a:off x="1216152" y="1380744"/>
            <a:ext cx="3730752" cy="384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4"/>
          </p:nvPr>
        </p:nvSpPr>
        <p:spPr>
          <a:xfrm>
            <a:off x="5102352" y="1380743"/>
            <a:ext cx="3730752" cy="384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D9F6E3-087D-4E9B-8723-A2F127FBA168}" type="datetimeFigureOut">
              <a:rPr lang="en-GB" smtClean="0"/>
              <a:t>06/06/2026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842C1D-C52E-4963-8B91-395D7648782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2D9F6E3-087D-4E9B-8723-A2F127FBA168}" type="datetimeFigureOut">
              <a:rPr lang="en-GB" smtClean="0"/>
              <a:t>06/06/2026</a:t>
            </a:fld>
            <a:endParaRPr lang="en-GB"/>
          </a:p>
        </p:txBody>
      </p:sp>
      <p:sp>
        <p:nvSpPr>
          <p:cNvPr id="6" name="Slide Number Placeholder 5"/>
          <p:cNvSpPr>
            <a:spLocks noGrp="1"/>
          </p:cNvSpPr>
          <p:nvPr>
            <p:ph type="sldNum" sz="quarter" idx="11"/>
          </p:nvPr>
        </p:nvSpPr>
        <p:spPr/>
        <p:txBody>
          <a:bodyPr/>
          <a:lstStyle/>
          <a:p>
            <a:fld id="{A6842C1D-C52E-4963-8B91-395D76487823}" type="slidenum">
              <a:rPr lang="en-GB" smtClean="0"/>
              <a:t>‹#›</a:t>
            </a:fld>
            <a:endParaRPr lang="en-GB"/>
          </a:p>
        </p:txBody>
      </p:sp>
      <p:sp>
        <p:nvSpPr>
          <p:cNvPr id="7" name="Footer Placeholder 6"/>
          <p:cNvSpPr>
            <a:spLocks noGrp="1"/>
          </p:cNvSpPr>
          <p:nvPr>
            <p:ph type="ftr" sz="quarter" idx="12"/>
          </p:nvPr>
        </p:nvSpPr>
        <p:spPr/>
        <p:txBody>
          <a:bodyPr/>
          <a:lstStyle/>
          <a:p>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8"/>
          <p:cNvSpPr>
            <a:spLocks noGrp="1"/>
          </p:cNvSpPr>
          <p:nvPr>
            <p:ph type="dt" sz="half" idx="14"/>
          </p:nvPr>
        </p:nvSpPr>
        <p:spPr/>
        <p:txBody>
          <a:bodyPr/>
          <a:lstStyle/>
          <a:p>
            <a:fld id="{52D9F6E3-087D-4E9B-8723-A2F127FBA168}" type="datetimeFigureOut">
              <a:rPr lang="en-GB" smtClean="0"/>
              <a:t>06/06/2026</a:t>
            </a:fld>
            <a:endParaRPr lang="en-GB"/>
          </a:p>
        </p:txBody>
      </p:sp>
      <p:sp>
        <p:nvSpPr>
          <p:cNvPr id="10" name="Slide Number Placeholder 9"/>
          <p:cNvSpPr>
            <a:spLocks noGrp="1"/>
          </p:cNvSpPr>
          <p:nvPr>
            <p:ph type="sldNum" sz="quarter" idx="15"/>
          </p:nvPr>
        </p:nvSpPr>
        <p:spPr/>
        <p:txBody>
          <a:bodyPr/>
          <a:lstStyle/>
          <a:p>
            <a:fld id="{A6842C1D-C52E-4963-8B91-395D76487823}" type="slidenum">
              <a:rPr lang="en-GB" smtClean="0"/>
              <a:t>‹#›</a:t>
            </a:fld>
            <a:endParaRPr lang="en-GB"/>
          </a:p>
        </p:txBody>
      </p:sp>
      <p:sp>
        <p:nvSpPr>
          <p:cNvPr id="13" name="Footer Placeholder 12"/>
          <p:cNvSpPr>
            <a:spLocks noGrp="1"/>
          </p:cNvSpPr>
          <p:nvPr>
            <p:ph type="ftr" sz="quarter" idx="16"/>
          </p:nvPr>
        </p:nvSpPr>
        <p:spPr/>
        <p:txBody>
          <a:body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D9F6E3-087D-4E9B-8723-A2F127FBA168}" type="datetimeFigureOut">
              <a:rPr lang="en-GB" smtClean="0"/>
              <a:t>06/06/2026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842C1D-C52E-4963-8B91-395D76487823}"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en-GB"/>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A6842C1D-C52E-4963-8B91-395D76487823}" type="slidenum">
              <a:rPr lang="en-GB" smtClean="0"/>
              <a:t>‹#›</a:t>
            </a:fld>
            <a:endParaRPr lang="en-GB"/>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52D9F6E3-087D-4E9B-8723-A2F127FBA168}" type="datetimeFigureOut">
              <a:rPr lang="en-GB" smtClean="0"/>
              <a:t>06/06/2026</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620688"/>
            <a:ext cx="7992888" cy="6120680"/>
          </a:xfrm>
        </p:spPr>
        <p:txBody>
          <a:bodyPr anchor="t"/>
          <a:lstStyle/>
          <a:p>
            <a:pPr algn="ctr"/>
            <a:r>
              <a:rPr lang="en-GB" sz="4800" dirty="0">
                <a:solidFill>
                  <a:srgbClr val="7030A0"/>
                </a:solidFill>
              </a:rPr>
              <a:t>“The Sermon On The </a:t>
            </a:r>
            <a:r>
              <a:rPr lang="en-GB" sz="4800" i="1" dirty="0">
                <a:solidFill>
                  <a:srgbClr val="FF0000"/>
                </a:solidFill>
              </a:rPr>
              <a:t>A</a:t>
            </a:r>
            <a:r>
              <a:rPr lang="en-GB" sz="4800" dirty="0">
                <a:solidFill>
                  <a:srgbClr val="7030A0"/>
                </a:solidFill>
              </a:rPr>
              <a:t>mount”</a:t>
            </a:r>
            <a:br>
              <a:rPr lang="en-GB" sz="4800" dirty="0">
                <a:solidFill>
                  <a:srgbClr val="7030A0"/>
                </a:solidFill>
              </a:rPr>
            </a:br>
            <a:r>
              <a:rPr lang="en-GB" sz="4800" dirty="0">
                <a:solidFill>
                  <a:srgbClr val="7030A0"/>
                </a:solidFill>
              </a:rPr>
              <a:t>Sunday 7</a:t>
            </a:r>
            <a:r>
              <a:rPr lang="en-GB" sz="4800" baseline="30000" dirty="0">
                <a:solidFill>
                  <a:srgbClr val="7030A0"/>
                </a:solidFill>
              </a:rPr>
              <a:t>th</a:t>
            </a:r>
            <a:r>
              <a:rPr lang="en-GB" sz="4800" dirty="0">
                <a:solidFill>
                  <a:srgbClr val="7030A0"/>
                </a:solidFill>
              </a:rPr>
              <a:t> June 2026</a:t>
            </a:r>
            <a:br>
              <a:rPr lang="en-GB" sz="6000" dirty="0">
                <a:solidFill>
                  <a:srgbClr val="7030A0"/>
                </a:solidFill>
              </a:rPr>
            </a:br>
            <a:br>
              <a:rPr lang="en-GB" sz="6000" dirty="0">
                <a:solidFill>
                  <a:srgbClr val="7030A0"/>
                </a:solidFill>
              </a:rPr>
            </a:br>
            <a:r>
              <a:rPr lang="en-GB" sz="4800" dirty="0">
                <a:solidFill>
                  <a:srgbClr val="7030A0"/>
                </a:solidFill>
              </a:rPr>
              <a:t>Thurrock Christian Fellowship Financial Report: Year 2025-26</a:t>
            </a:r>
            <a:br>
              <a:rPr lang="en-GB" sz="4800" dirty="0">
                <a:solidFill>
                  <a:srgbClr val="7030A0"/>
                </a:solidFill>
              </a:rPr>
            </a:br>
            <a:br>
              <a:rPr lang="en-GB" sz="4800" dirty="0">
                <a:solidFill>
                  <a:srgbClr val="7030A0"/>
                </a:solidFill>
              </a:rPr>
            </a:br>
            <a:r>
              <a:rPr lang="en-GB" sz="4800" dirty="0">
                <a:solidFill>
                  <a:srgbClr val="7030A0"/>
                </a:solidFill>
              </a:rPr>
              <a:t>By Andy Acreman, on behalf of the TCF Charity Directors</a:t>
            </a:r>
            <a:br>
              <a:rPr lang="en-GB" sz="6000" dirty="0">
                <a:solidFill>
                  <a:srgbClr val="7030A0"/>
                </a:solidFill>
              </a:rPr>
            </a:br>
            <a:br>
              <a:rPr lang="en-GB" sz="6000" dirty="0">
                <a:solidFill>
                  <a:srgbClr val="7030A0"/>
                </a:solidFill>
              </a:rPr>
            </a:br>
            <a:endParaRPr lang="en-GB" sz="6000" dirty="0">
              <a:solidFill>
                <a:srgbClr val="7030A0"/>
              </a:solidFill>
            </a:endParaRPr>
          </a:p>
        </p:txBody>
      </p:sp>
    </p:spTree>
    <p:extLst>
      <p:ext uri="{BB962C8B-B14F-4D97-AF65-F5344CB8AC3E}">
        <p14:creationId xmlns:p14="http://schemas.microsoft.com/office/powerpoint/2010/main" val="4089991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E8EAD-5D68-C280-7D39-477EFA93CB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49455C-8400-B332-6162-05E29835AFB0}"/>
              </a:ext>
            </a:extLst>
          </p:cNvPr>
          <p:cNvSpPr>
            <a:spLocks noGrp="1"/>
          </p:cNvSpPr>
          <p:nvPr>
            <p:ph type="title"/>
          </p:nvPr>
        </p:nvSpPr>
        <p:spPr>
          <a:xfrm>
            <a:off x="755576" y="188640"/>
            <a:ext cx="8136904" cy="648072"/>
          </a:xfrm>
        </p:spPr>
        <p:txBody>
          <a:bodyPr/>
          <a:lstStyle/>
          <a:p>
            <a:r>
              <a:rPr lang="en-GB" sz="3600" dirty="0">
                <a:solidFill>
                  <a:srgbClr val="7030A0"/>
                </a:solidFill>
              </a:rPr>
              <a:t>TCF Mission Fund Annual Budget 2026-27</a:t>
            </a:r>
            <a:endParaRPr lang="en-GB" sz="3600" dirty="0"/>
          </a:p>
        </p:txBody>
      </p:sp>
      <p:graphicFrame>
        <p:nvGraphicFramePr>
          <p:cNvPr id="4" name="Content Placeholder 3">
            <a:extLst>
              <a:ext uri="{FF2B5EF4-FFF2-40B4-BE49-F238E27FC236}">
                <a16:creationId xmlns:a16="http://schemas.microsoft.com/office/drawing/2014/main" id="{3971B3C2-7AD6-415E-1FFC-40D3B1008D6A}"/>
              </a:ext>
            </a:extLst>
          </p:cNvPr>
          <p:cNvGraphicFramePr>
            <a:graphicFrameLocks noGrp="1"/>
          </p:cNvGraphicFramePr>
          <p:nvPr>
            <p:ph idx="1"/>
            <p:extLst>
              <p:ext uri="{D42A27DB-BD31-4B8C-83A1-F6EECF244321}">
                <p14:modId xmlns:p14="http://schemas.microsoft.com/office/powerpoint/2010/main" val="560291858"/>
              </p:ext>
            </p:extLst>
          </p:nvPr>
        </p:nvGraphicFramePr>
        <p:xfrm>
          <a:off x="575556" y="1052736"/>
          <a:ext cx="7992888" cy="49685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7859566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E833B-064B-4FA0-30A5-41A3030CCA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AF5547-4298-D054-7CA8-E05B3D3A9A64}"/>
              </a:ext>
            </a:extLst>
          </p:cNvPr>
          <p:cNvSpPr>
            <a:spLocks noGrp="1"/>
          </p:cNvSpPr>
          <p:nvPr>
            <p:ph type="title"/>
          </p:nvPr>
        </p:nvSpPr>
        <p:spPr>
          <a:xfrm>
            <a:off x="755576" y="101366"/>
            <a:ext cx="8136904" cy="648072"/>
          </a:xfrm>
        </p:spPr>
        <p:txBody>
          <a:bodyPr/>
          <a:lstStyle/>
          <a:p>
            <a:r>
              <a:rPr lang="en-GB" sz="3600" dirty="0">
                <a:solidFill>
                  <a:srgbClr val="7030A0"/>
                </a:solidFill>
              </a:rPr>
              <a:t>TCF Compassion Fund 2025-26</a:t>
            </a:r>
            <a:endParaRPr lang="en-GB" sz="3600" dirty="0"/>
          </a:p>
        </p:txBody>
      </p:sp>
      <p:pic>
        <p:nvPicPr>
          <p:cNvPr id="7" name="Picture 6">
            <a:extLst>
              <a:ext uri="{FF2B5EF4-FFF2-40B4-BE49-F238E27FC236}">
                <a16:creationId xmlns:a16="http://schemas.microsoft.com/office/drawing/2014/main" id="{BCA7D450-A2A7-4B2C-2E32-64F849923DF8}"/>
              </a:ext>
            </a:extLst>
          </p:cNvPr>
          <p:cNvPicPr>
            <a:picLocks noChangeAspect="1"/>
          </p:cNvPicPr>
          <p:nvPr/>
        </p:nvPicPr>
        <p:blipFill>
          <a:blip r:embed="rId3"/>
          <a:stretch>
            <a:fillRect/>
          </a:stretch>
        </p:blipFill>
        <p:spPr>
          <a:xfrm>
            <a:off x="2686050" y="714707"/>
            <a:ext cx="3771900" cy="6162675"/>
          </a:xfrm>
          <a:prstGeom prst="rect">
            <a:avLst/>
          </a:prstGeom>
        </p:spPr>
      </p:pic>
    </p:spTree>
    <p:extLst>
      <p:ext uri="{BB962C8B-B14F-4D97-AF65-F5344CB8AC3E}">
        <p14:creationId xmlns:p14="http://schemas.microsoft.com/office/powerpoint/2010/main" val="44639056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588" y="26296"/>
            <a:ext cx="7416824" cy="2016224"/>
          </a:xfrm>
        </p:spPr>
        <p:txBody>
          <a:bodyPr/>
          <a:lstStyle/>
          <a:p>
            <a:pPr algn="ctr"/>
            <a:r>
              <a:rPr lang="en-GB" sz="6600" dirty="0">
                <a:solidFill>
                  <a:srgbClr val="7030A0"/>
                </a:solidFill>
              </a:rPr>
              <a:t>“A Step of Faith for TCF…”</a:t>
            </a:r>
          </a:p>
        </p:txBody>
      </p:sp>
      <p:sp>
        <p:nvSpPr>
          <p:cNvPr id="4" name="TextBox 3">
            <a:extLst>
              <a:ext uri="{FF2B5EF4-FFF2-40B4-BE49-F238E27FC236}">
                <a16:creationId xmlns:a16="http://schemas.microsoft.com/office/drawing/2014/main" id="{08ABAC5C-8657-BD2F-5387-28D8739CA2A3}"/>
              </a:ext>
            </a:extLst>
          </p:cNvPr>
          <p:cNvSpPr txBox="1"/>
          <p:nvPr/>
        </p:nvSpPr>
        <p:spPr>
          <a:xfrm>
            <a:off x="1043608" y="2348880"/>
            <a:ext cx="7056784" cy="3785652"/>
          </a:xfrm>
          <a:prstGeom prst="rect">
            <a:avLst/>
          </a:prstGeom>
          <a:noFill/>
        </p:spPr>
        <p:txBody>
          <a:bodyPr wrap="square" rtlCol="0">
            <a:spAutoFit/>
          </a:bodyPr>
          <a:lstStyle/>
          <a:p>
            <a:pPr algn="ctr"/>
            <a:r>
              <a:rPr lang="en-GB" sz="4800" dirty="0"/>
              <a:t>We plan to raise </a:t>
            </a:r>
            <a:r>
              <a:rPr lang="en-GB" sz="4800" dirty="0">
                <a:solidFill>
                  <a:srgbClr val="0000FF"/>
                </a:solidFill>
              </a:rPr>
              <a:t>£40,000 </a:t>
            </a:r>
            <a:r>
              <a:rPr lang="en-GB" sz="4800" dirty="0"/>
              <a:t>in Tithes + Offerings this year.</a:t>
            </a:r>
          </a:p>
          <a:p>
            <a:pPr algn="ctr"/>
            <a:endParaRPr lang="en-GB" sz="4800" dirty="0"/>
          </a:p>
          <a:p>
            <a:pPr algn="ctr"/>
            <a:r>
              <a:rPr lang="en-GB" sz="4800" dirty="0"/>
              <a:t>Up by </a:t>
            </a:r>
            <a:r>
              <a:rPr lang="en-GB" sz="4800" dirty="0">
                <a:solidFill>
                  <a:srgbClr val="FF0000"/>
                </a:solidFill>
              </a:rPr>
              <a:t>£10,000 </a:t>
            </a:r>
            <a:r>
              <a:rPr lang="en-GB" sz="4800" dirty="0"/>
              <a:t>from the previous year. </a:t>
            </a:r>
          </a:p>
        </p:txBody>
      </p:sp>
    </p:spTree>
    <p:extLst>
      <p:ext uri="{BB962C8B-B14F-4D97-AF65-F5344CB8AC3E}">
        <p14:creationId xmlns:p14="http://schemas.microsoft.com/office/powerpoint/2010/main" val="19140534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FF0C3-23AA-9CFE-6E2F-CBE18FC5EB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1E0C8A-A6AA-3DE3-E8A8-CA0DEA9011FD}"/>
              </a:ext>
            </a:extLst>
          </p:cNvPr>
          <p:cNvSpPr>
            <a:spLocks noGrp="1"/>
          </p:cNvSpPr>
          <p:nvPr>
            <p:ph type="title"/>
          </p:nvPr>
        </p:nvSpPr>
        <p:spPr>
          <a:xfrm>
            <a:off x="1209928" y="476672"/>
            <a:ext cx="7416824" cy="2016224"/>
          </a:xfrm>
        </p:spPr>
        <p:txBody>
          <a:bodyPr/>
          <a:lstStyle/>
          <a:p>
            <a:pPr algn="ctr"/>
            <a:r>
              <a:rPr lang="en-GB" sz="6600" dirty="0">
                <a:solidFill>
                  <a:srgbClr val="7030A0"/>
                </a:solidFill>
              </a:rPr>
              <a:t>“An Encouragement to Give…”</a:t>
            </a:r>
          </a:p>
        </p:txBody>
      </p:sp>
      <p:sp>
        <p:nvSpPr>
          <p:cNvPr id="4" name="TextBox 3">
            <a:extLst>
              <a:ext uri="{FF2B5EF4-FFF2-40B4-BE49-F238E27FC236}">
                <a16:creationId xmlns:a16="http://schemas.microsoft.com/office/drawing/2014/main" id="{1687B103-64EA-BCA2-E43D-8F191557099E}"/>
              </a:ext>
            </a:extLst>
          </p:cNvPr>
          <p:cNvSpPr txBox="1"/>
          <p:nvPr/>
        </p:nvSpPr>
        <p:spPr>
          <a:xfrm>
            <a:off x="1835696" y="3212976"/>
            <a:ext cx="5616624" cy="3046988"/>
          </a:xfrm>
          <a:prstGeom prst="rect">
            <a:avLst/>
          </a:prstGeom>
          <a:noFill/>
        </p:spPr>
        <p:txBody>
          <a:bodyPr wrap="square" rtlCol="0">
            <a:spAutoFit/>
          </a:bodyPr>
          <a:lstStyle/>
          <a:p>
            <a:pPr algn="ctr"/>
            <a:r>
              <a:rPr lang="en-GB" sz="4800" b="1" dirty="0">
                <a:solidFill>
                  <a:srgbClr val="7030A0"/>
                </a:solidFill>
              </a:rPr>
              <a:t>By Oyin Ayandokun</a:t>
            </a:r>
          </a:p>
          <a:p>
            <a:pPr algn="ctr"/>
            <a:r>
              <a:rPr lang="en-GB" sz="4800" b="1" dirty="0">
                <a:solidFill>
                  <a:srgbClr val="7030A0"/>
                </a:solidFill>
              </a:rPr>
              <a:t>- A Charity Director of Thurrock Christian Fellowship</a:t>
            </a:r>
            <a:endParaRPr lang="en-GB" sz="4800" dirty="0"/>
          </a:p>
        </p:txBody>
      </p:sp>
    </p:spTree>
    <p:extLst>
      <p:ext uri="{BB962C8B-B14F-4D97-AF65-F5344CB8AC3E}">
        <p14:creationId xmlns:p14="http://schemas.microsoft.com/office/powerpoint/2010/main" val="38371690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8D9E5-D01F-1C8F-274B-5433312B758D}"/>
            </a:ext>
          </a:extLst>
        </p:cNvPr>
        <p:cNvGrpSpPr/>
        <p:nvPr/>
      </p:nvGrpSpPr>
      <p:grpSpPr>
        <a:xfrm>
          <a:off x="0" y="0"/>
          <a:ext cx="0" cy="0"/>
          <a:chOff x="0" y="0"/>
          <a:chExt cx="0" cy="0"/>
        </a:xfrm>
      </p:grpSpPr>
      <p:pic>
        <p:nvPicPr>
          <p:cNvPr id="7" name="Picture 6" descr="The image shows a cluster of fresh, plump garlic bulbs sitting on a dark, shiny surface, with a few green shoots emerging from the bulbs.&#10;&#10;AI-generated content may be incorrect.">
            <a:extLst>
              <a:ext uri="{FF2B5EF4-FFF2-40B4-BE49-F238E27FC236}">
                <a16:creationId xmlns:a16="http://schemas.microsoft.com/office/drawing/2014/main" id="{1B33850A-D8A3-63E9-DCB9-87019F113E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0250" y="0"/>
            <a:ext cx="5143500" cy="6858000"/>
          </a:xfrm>
          <a:prstGeom prst="rect">
            <a:avLst/>
          </a:prstGeom>
        </p:spPr>
      </p:pic>
    </p:spTree>
    <p:extLst>
      <p:ext uri="{BB962C8B-B14F-4D97-AF65-F5344CB8AC3E}">
        <p14:creationId xmlns:p14="http://schemas.microsoft.com/office/powerpoint/2010/main" val="331526481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a:extLst>
            <a:ext uri="{FF2B5EF4-FFF2-40B4-BE49-F238E27FC236}">
              <a16:creationId xmlns:a16="http://schemas.microsoft.com/office/drawing/2014/main" id="{E7009F2F-6839-500F-D465-39633E492F5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A120E2F4-28E7-6C20-D211-552CC053C8D9}"/>
              </a:ext>
            </a:extLst>
          </p:cNvPr>
          <p:cNvSpPr txBox="1"/>
          <p:nvPr/>
        </p:nvSpPr>
        <p:spPr>
          <a:xfrm>
            <a:off x="755576" y="188640"/>
            <a:ext cx="7560840" cy="6494085"/>
          </a:xfrm>
          <a:prstGeom prst="rect">
            <a:avLst/>
          </a:prstGeom>
          <a:noFill/>
        </p:spPr>
        <p:txBody>
          <a:bodyPr wrap="square" rtlCol="0">
            <a:spAutoFit/>
          </a:bodyPr>
          <a:lstStyle/>
          <a:p>
            <a:r>
              <a:rPr lang="en-GB" sz="2600" b="1" dirty="0">
                <a:solidFill>
                  <a:srgbClr val="0000FF"/>
                </a:solidFill>
              </a:rPr>
              <a:t>2 Corinthians 9:6-8 AMP</a:t>
            </a:r>
          </a:p>
          <a:p>
            <a:r>
              <a:rPr lang="en-GB" sz="2600" b="1" dirty="0">
                <a:solidFill>
                  <a:srgbClr val="0000FF"/>
                </a:solidFill>
              </a:rPr>
              <a:t>[6] Now [remember] this: he who sows sparingly will also reap sparingly, and he who sows generously [that blessings may come to others] will also reap generously [and be blessed]. [7] Let each one give [thoughtfully and with purpose] just as he has decided in his heart, not grudgingly (or reluctantly) or under compulsion, for God loves a cheerful giver [and delights in the one whose heart is in his gift]. [</a:t>
            </a:r>
            <a:r>
              <a:rPr lang="en-GB" sz="2600" b="1" dirty="0" err="1">
                <a:solidFill>
                  <a:srgbClr val="0000FF"/>
                </a:solidFill>
              </a:rPr>
              <a:t>Prov</a:t>
            </a:r>
            <a:r>
              <a:rPr lang="en-GB" sz="2600" b="1" dirty="0">
                <a:solidFill>
                  <a:srgbClr val="0000FF"/>
                </a:solidFill>
              </a:rPr>
              <a:t> 22:9] [8] And God is able to make all grace [every favour and earthly blessing] come in abundance to you, so that you may always [under all circumstances, regardless of the need] have complete sufficiency in everything [being completely self-sufficient in Him], and have an abundance for every good work and act of charity.</a:t>
            </a:r>
          </a:p>
        </p:txBody>
      </p:sp>
    </p:spTree>
    <p:extLst>
      <p:ext uri="{BB962C8B-B14F-4D97-AF65-F5344CB8AC3E}">
        <p14:creationId xmlns:p14="http://schemas.microsoft.com/office/powerpoint/2010/main" val="103771436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8400" y="404664"/>
            <a:ext cx="7416824" cy="1143000"/>
          </a:xfrm>
        </p:spPr>
        <p:txBody>
          <a:bodyPr/>
          <a:lstStyle/>
          <a:p>
            <a:r>
              <a:rPr lang="en-GB" dirty="0">
                <a:solidFill>
                  <a:srgbClr val="7030A0"/>
                </a:solidFill>
              </a:rPr>
              <a:t>A Big </a:t>
            </a:r>
            <a:r>
              <a:rPr lang="en-GB" dirty="0">
                <a:solidFill>
                  <a:srgbClr val="FF0000"/>
                </a:solidFill>
              </a:rPr>
              <a:t>Thank You…</a:t>
            </a:r>
          </a:p>
        </p:txBody>
      </p:sp>
      <p:sp>
        <p:nvSpPr>
          <p:cNvPr id="3" name="Content Placeholder 2"/>
          <p:cNvSpPr>
            <a:spLocks noGrp="1"/>
          </p:cNvSpPr>
          <p:nvPr>
            <p:ph idx="1"/>
          </p:nvPr>
        </p:nvSpPr>
        <p:spPr>
          <a:xfrm>
            <a:off x="1187624" y="1772816"/>
            <a:ext cx="7467600" cy="4680520"/>
          </a:xfrm>
        </p:spPr>
        <p:txBody>
          <a:bodyPr>
            <a:normAutofit fontScale="92500"/>
          </a:bodyPr>
          <a:lstStyle/>
          <a:p>
            <a:r>
              <a:rPr lang="en-GB" sz="4000" b="1" dirty="0">
                <a:solidFill>
                  <a:srgbClr val="7030A0"/>
                </a:solidFill>
              </a:rPr>
              <a:t>…from the Leaders and Charity Directors of Thurrock Christian Fellowship.</a:t>
            </a:r>
          </a:p>
          <a:p>
            <a:r>
              <a:rPr lang="en-GB" sz="4000" b="1" dirty="0">
                <a:solidFill>
                  <a:srgbClr val="7030A0"/>
                </a:solidFill>
              </a:rPr>
              <a:t>We couldn’t have done any of this without your prayers, presence, and generosity.  Keep it up!</a:t>
            </a:r>
          </a:p>
          <a:p>
            <a:r>
              <a:rPr lang="en-GB" sz="4000" b="1" dirty="0">
                <a:solidFill>
                  <a:srgbClr val="7030A0"/>
                </a:solidFill>
              </a:rPr>
              <a:t>Q &amp; A</a:t>
            </a:r>
          </a:p>
          <a:p>
            <a:endParaRPr lang="en-GB" sz="4000" b="1" dirty="0">
              <a:solidFill>
                <a:srgbClr val="7030A0"/>
              </a:solidFill>
            </a:endParaRPr>
          </a:p>
          <a:p>
            <a:endParaRPr lang="en-GB" sz="4000" b="1" dirty="0">
              <a:solidFill>
                <a:srgbClr val="7030A0"/>
              </a:solidFill>
            </a:endParaRPr>
          </a:p>
          <a:p>
            <a:endParaRPr lang="en-GB" sz="4000" b="1" dirty="0">
              <a:solidFill>
                <a:srgbClr val="7030A0"/>
              </a:solidFill>
            </a:endParaRPr>
          </a:p>
        </p:txBody>
      </p:sp>
    </p:spTree>
    <p:extLst>
      <p:ext uri="{BB962C8B-B14F-4D97-AF65-F5344CB8AC3E}">
        <p14:creationId xmlns:p14="http://schemas.microsoft.com/office/powerpoint/2010/main" val="188549472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76672"/>
            <a:ext cx="7239000" cy="936104"/>
          </a:xfrm>
        </p:spPr>
        <p:txBody>
          <a:bodyPr/>
          <a:lstStyle/>
          <a:p>
            <a:r>
              <a:rPr lang="en-GB" sz="6000" dirty="0">
                <a:solidFill>
                  <a:srgbClr val="7030A0"/>
                </a:solidFill>
              </a:rPr>
              <a:t>Items Covered Briefly</a:t>
            </a:r>
          </a:p>
        </p:txBody>
      </p:sp>
      <p:sp>
        <p:nvSpPr>
          <p:cNvPr id="3" name="Content Placeholder 2"/>
          <p:cNvSpPr>
            <a:spLocks noGrp="1"/>
          </p:cNvSpPr>
          <p:nvPr>
            <p:ph idx="1"/>
          </p:nvPr>
        </p:nvSpPr>
        <p:spPr>
          <a:xfrm>
            <a:off x="1187624" y="1628800"/>
            <a:ext cx="7560840" cy="4752528"/>
          </a:xfrm>
        </p:spPr>
        <p:txBody>
          <a:bodyPr>
            <a:normAutofit lnSpcReduction="10000"/>
          </a:bodyPr>
          <a:lstStyle/>
          <a:p>
            <a:pPr>
              <a:spcBef>
                <a:spcPts val="1200"/>
              </a:spcBef>
            </a:pPr>
            <a:r>
              <a:rPr lang="en-GB" sz="3200" b="1" dirty="0">
                <a:solidFill>
                  <a:srgbClr val="7030A0"/>
                </a:solidFill>
              </a:rPr>
              <a:t>Total Income &amp; Expenditure </a:t>
            </a:r>
            <a:r>
              <a:rPr lang="en-GB" sz="3200" b="1" i="1" dirty="0">
                <a:solidFill>
                  <a:srgbClr val="7030A0"/>
                </a:solidFill>
              </a:rPr>
              <a:t>– unhelpful!</a:t>
            </a:r>
          </a:p>
          <a:p>
            <a:pPr>
              <a:spcBef>
                <a:spcPts val="1200"/>
              </a:spcBef>
            </a:pPr>
            <a:r>
              <a:rPr lang="en-GB" sz="3200" b="1" dirty="0">
                <a:solidFill>
                  <a:srgbClr val="7030A0"/>
                </a:solidFill>
              </a:rPr>
              <a:t>Church &amp; General Finances</a:t>
            </a:r>
          </a:p>
          <a:p>
            <a:pPr>
              <a:spcBef>
                <a:spcPts val="1200"/>
              </a:spcBef>
            </a:pPr>
            <a:r>
              <a:rPr lang="en-GB" sz="3200" b="1" dirty="0">
                <a:solidFill>
                  <a:srgbClr val="7030A0"/>
                </a:solidFill>
              </a:rPr>
              <a:t>Spacious Place Café Finances</a:t>
            </a:r>
          </a:p>
          <a:p>
            <a:pPr>
              <a:spcBef>
                <a:spcPts val="1200"/>
              </a:spcBef>
            </a:pPr>
            <a:r>
              <a:rPr lang="en-GB" sz="3200" b="1" dirty="0">
                <a:solidFill>
                  <a:srgbClr val="7030A0"/>
                </a:solidFill>
              </a:rPr>
              <a:t>Mission and Compassion Funds</a:t>
            </a:r>
          </a:p>
          <a:p>
            <a:pPr>
              <a:spcBef>
                <a:spcPts val="1200"/>
              </a:spcBef>
            </a:pPr>
            <a:r>
              <a:rPr lang="en-GB" sz="3200" b="1" dirty="0">
                <a:solidFill>
                  <a:srgbClr val="7030A0"/>
                </a:solidFill>
              </a:rPr>
              <a:t>What we all need to be </a:t>
            </a:r>
            <a:r>
              <a:rPr lang="en-GB" sz="3200" b="1" i="1" dirty="0">
                <a:solidFill>
                  <a:srgbClr val="FF0000"/>
                </a:solidFill>
              </a:rPr>
              <a:t>‘In Faith’ </a:t>
            </a:r>
            <a:r>
              <a:rPr lang="en-GB" sz="3200" b="1" dirty="0">
                <a:solidFill>
                  <a:srgbClr val="7030A0"/>
                </a:solidFill>
              </a:rPr>
              <a:t>for?</a:t>
            </a:r>
          </a:p>
          <a:p>
            <a:pPr>
              <a:spcBef>
                <a:spcPts val="1200"/>
              </a:spcBef>
            </a:pPr>
            <a:r>
              <a:rPr lang="en-GB" sz="3200" b="1" dirty="0">
                <a:solidFill>
                  <a:srgbClr val="7030A0"/>
                </a:solidFill>
              </a:rPr>
              <a:t>“An Encouragement to Give” (from Oyin)</a:t>
            </a:r>
          </a:p>
          <a:p>
            <a:pPr>
              <a:spcBef>
                <a:spcPts val="1200"/>
              </a:spcBef>
            </a:pPr>
            <a:r>
              <a:rPr lang="en-GB" sz="3200" b="1" dirty="0">
                <a:solidFill>
                  <a:srgbClr val="FF0000"/>
                </a:solidFill>
              </a:rPr>
              <a:t>Thank You </a:t>
            </a:r>
            <a:r>
              <a:rPr lang="en-GB" sz="3200" b="1" dirty="0">
                <a:solidFill>
                  <a:srgbClr val="7030A0"/>
                </a:solidFill>
              </a:rPr>
              <a:t>– from the Leaders &amp; Charity Directors</a:t>
            </a:r>
          </a:p>
          <a:p>
            <a:pPr>
              <a:spcBef>
                <a:spcPts val="1200"/>
              </a:spcBef>
            </a:pPr>
            <a:endParaRPr lang="en-GB" sz="3200" b="1" dirty="0">
              <a:solidFill>
                <a:srgbClr val="7030A0"/>
              </a:solidFill>
            </a:endParaRPr>
          </a:p>
          <a:p>
            <a:endParaRPr lang="en-GB" sz="3200" b="1" dirty="0">
              <a:solidFill>
                <a:srgbClr val="7030A0"/>
              </a:solidFill>
            </a:endParaRPr>
          </a:p>
        </p:txBody>
      </p:sp>
    </p:spTree>
    <p:extLst>
      <p:ext uri="{BB962C8B-B14F-4D97-AF65-F5344CB8AC3E}">
        <p14:creationId xmlns:p14="http://schemas.microsoft.com/office/powerpoint/2010/main" val="43564795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88640"/>
            <a:ext cx="8136904" cy="648072"/>
          </a:xfrm>
        </p:spPr>
        <p:txBody>
          <a:bodyPr/>
          <a:lstStyle/>
          <a:p>
            <a:r>
              <a:rPr lang="en-GB" sz="3600" dirty="0">
                <a:solidFill>
                  <a:srgbClr val="7030A0"/>
                </a:solidFill>
              </a:rPr>
              <a:t>Charity Aggregate Income / Expenditure</a:t>
            </a:r>
            <a:endParaRPr lang="en-GB"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24419469"/>
              </p:ext>
            </p:extLst>
          </p:nvPr>
        </p:nvGraphicFramePr>
        <p:xfrm>
          <a:off x="611560" y="1556792"/>
          <a:ext cx="7992888" cy="49685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D7662CCF-6FC8-80BD-539B-B0B71D9C70A0}"/>
              </a:ext>
            </a:extLst>
          </p:cNvPr>
          <p:cNvGraphicFramePr>
            <a:graphicFrameLocks/>
          </p:cNvGraphicFramePr>
          <p:nvPr>
            <p:extLst>
              <p:ext uri="{D42A27DB-BD31-4B8C-83A1-F6EECF244321}">
                <p14:modId xmlns:p14="http://schemas.microsoft.com/office/powerpoint/2010/main" val="342104289"/>
              </p:ext>
            </p:extLst>
          </p:nvPr>
        </p:nvGraphicFramePr>
        <p:xfrm>
          <a:off x="1187624" y="1124744"/>
          <a:ext cx="7344816" cy="532859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686691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270DC-D1B0-3E20-DA78-F3BC90DB0C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908678-6161-0358-03DC-A81EBEDC9214}"/>
              </a:ext>
            </a:extLst>
          </p:cNvPr>
          <p:cNvSpPr>
            <a:spLocks noGrp="1"/>
          </p:cNvSpPr>
          <p:nvPr>
            <p:ph type="title"/>
          </p:nvPr>
        </p:nvSpPr>
        <p:spPr>
          <a:xfrm>
            <a:off x="755576" y="188640"/>
            <a:ext cx="8136904" cy="648072"/>
          </a:xfrm>
        </p:spPr>
        <p:txBody>
          <a:bodyPr/>
          <a:lstStyle/>
          <a:p>
            <a:r>
              <a:rPr lang="en-GB" sz="3600" dirty="0">
                <a:solidFill>
                  <a:srgbClr val="7030A0"/>
                </a:solidFill>
              </a:rPr>
              <a:t>Church &amp; General Income / Expenditure</a:t>
            </a:r>
            <a:endParaRPr lang="en-GB" sz="3600" dirty="0"/>
          </a:p>
        </p:txBody>
      </p:sp>
      <p:graphicFrame>
        <p:nvGraphicFramePr>
          <p:cNvPr id="4" name="Content Placeholder 3">
            <a:extLst>
              <a:ext uri="{FF2B5EF4-FFF2-40B4-BE49-F238E27FC236}">
                <a16:creationId xmlns:a16="http://schemas.microsoft.com/office/drawing/2014/main" id="{FEF1461B-365F-CA96-C0DD-430080389827}"/>
              </a:ext>
            </a:extLst>
          </p:cNvPr>
          <p:cNvGraphicFramePr>
            <a:graphicFrameLocks noGrp="1"/>
          </p:cNvGraphicFramePr>
          <p:nvPr>
            <p:ph idx="1"/>
          </p:nvPr>
        </p:nvGraphicFramePr>
        <p:xfrm>
          <a:off x="611560" y="1556792"/>
          <a:ext cx="7992888" cy="49685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3DAD43AC-C85D-370A-E1F1-2B0F29BAD40F}"/>
              </a:ext>
            </a:extLst>
          </p:cNvPr>
          <p:cNvGraphicFramePr>
            <a:graphicFrameLocks/>
          </p:cNvGraphicFramePr>
          <p:nvPr>
            <p:extLst>
              <p:ext uri="{D42A27DB-BD31-4B8C-83A1-F6EECF244321}">
                <p14:modId xmlns:p14="http://schemas.microsoft.com/office/powerpoint/2010/main" val="3365782431"/>
              </p:ext>
            </p:extLst>
          </p:nvPr>
        </p:nvGraphicFramePr>
        <p:xfrm>
          <a:off x="971600" y="836712"/>
          <a:ext cx="7632848" cy="568863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5997544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78C76-E8D4-3580-E8E2-F5345465F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F58E29-EABE-F8C1-60BE-4BC65B32E05E}"/>
              </a:ext>
            </a:extLst>
          </p:cNvPr>
          <p:cNvSpPr>
            <a:spLocks noGrp="1"/>
          </p:cNvSpPr>
          <p:nvPr>
            <p:ph type="title"/>
          </p:nvPr>
        </p:nvSpPr>
        <p:spPr>
          <a:xfrm>
            <a:off x="755576" y="188640"/>
            <a:ext cx="8136904" cy="648072"/>
          </a:xfrm>
        </p:spPr>
        <p:txBody>
          <a:bodyPr/>
          <a:lstStyle/>
          <a:p>
            <a:r>
              <a:rPr lang="en-GB" sz="3600" dirty="0">
                <a:solidFill>
                  <a:srgbClr val="7030A0"/>
                </a:solidFill>
              </a:rPr>
              <a:t>Church / General </a:t>
            </a:r>
            <a:r>
              <a:rPr lang="en-GB" sz="3600" dirty="0">
                <a:solidFill>
                  <a:srgbClr val="0000FF"/>
                </a:solidFill>
              </a:rPr>
              <a:t>Income</a:t>
            </a:r>
            <a:r>
              <a:rPr lang="en-GB" sz="3600" dirty="0">
                <a:solidFill>
                  <a:srgbClr val="7030A0"/>
                </a:solidFill>
              </a:rPr>
              <a:t> Breakdown</a:t>
            </a:r>
            <a:endParaRPr lang="en-GB" sz="3600" dirty="0"/>
          </a:p>
        </p:txBody>
      </p:sp>
      <p:graphicFrame>
        <p:nvGraphicFramePr>
          <p:cNvPr id="4" name="Content Placeholder 3">
            <a:extLst>
              <a:ext uri="{FF2B5EF4-FFF2-40B4-BE49-F238E27FC236}">
                <a16:creationId xmlns:a16="http://schemas.microsoft.com/office/drawing/2014/main" id="{AF06E5BC-E0DF-F4D9-727D-00DFEBB0B4A7}"/>
              </a:ext>
            </a:extLst>
          </p:cNvPr>
          <p:cNvGraphicFramePr>
            <a:graphicFrameLocks noGrp="1"/>
          </p:cNvGraphicFramePr>
          <p:nvPr>
            <p:ph idx="1"/>
          </p:nvPr>
        </p:nvGraphicFramePr>
        <p:xfrm>
          <a:off x="611560" y="1556792"/>
          <a:ext cx="7992888" cy="49685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F9DD33D0-BAA4-4B36-7633-67329E24538C}"/>
              </a:ext>
            </a:extLst>
          </p:cNvPr>
          <p:cNvGraphicFramePr>
            <a:graphicFrameLocks/>
          </p:cNvGraphicFramePr>
          <p:nvPr>
            <p:extLst>
              <p:ext uri="{D42A27DB-BD31-4B8C-83A1-F6EECF244321}">
                <p14:modId xmlns:p14="http://schemas.microsoft.com/office/powerpoint/2010/main" val="3221152799"/>
              </p:ext>
            </p:extLst>
          </p:nvPr>
        </p:nvGraphicFramePr>
        <p:xfrm>
          <a:off x="611560" y="908720"/>
          <a:ext cx="7920880" cy="554461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8125735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D350D-F66B-3978-7D81-E2B65FDDD5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6960A-D064-4A2C-21B8-15BDF70AAE1E}"/>
              </a:ext>
            </a:extLst>
          </p:cNvPr>
          <p:cNvSpPr>
            <a:spLocks noGrp="1"/>
          </p:cNvSpPr>
          <p:nvPr>
            <p:ph type="title"/>
          </p:nvPr>
        </p:nvSpPr>
        <p:spPr>
          <a:xfrm>
            <a:off x="755576" y="188640"/>
            <a:ext cx="8136904" cy="648072"/>
          </a:xfrm>
        </p:spPr>
        <p:txBody>
          <a:bodyPr/>
          <a:lstStyle/>
          <a:p>
            <a:r>
              <a:rPr lang="en-GB" sz="3600" dirty="0">
                <a:solidFill>
                  <a:srgbClr val="7030A0"/>
                </a:solidFill>
              </a:rPr>
              <a:t>Church / General </a:t>
            </a:r>
            <a:r>
              <a:rPr lang="en-GB" sz="3600" dirty="0">
                <a:solidFill>
                  <a:srgbClr val="FF0000"/>
                </a:solidFill>
              </a:rPr>
              <a:t>Expenditure</a:t>
            </a:r>
            <a:r>
              <a:rPr lang="en-GB" sz="3600" dirty="0">
                <a:solidFill>
                  <a:srgbClr val="7030A0"/>
                </a:solidFill>
              </a:rPr>
              <a:t> Breakdown</a:t>
            </a:r>
            <a:endParaRPr lang="en-GB" sz="3600" dirty="0"/>
          </a:p>
        </p:txBody>
      </p:sp>
      <p:graphicFrame>
        <p:nvGraphicFramePr>
          <p:cNvPr id="4" name="Content Placeholder 3">
            <a:extLst>
              <a:ext uri="{FF2B5EF4-FFF2-40B4-BE49-F238E27FC236}">
                <a16:creationId xmlns:a16="http://schemas.microsoft.com/office/drawing/2014/main" id="{C6CAC592-6BB3-8065-F46A-520CEA8AA2F8}"/>
              </a:ext>
            </a:extLst>
          </p:cNvPr>
          <p:cNvGraphicFramePr>
            <a:graphicFrameLocks noGrp="1"/>
          </p:cNvGraphicFramePr>
          <p:nvPr>
            <p:ph idx="1"/>
          </p:nvPr>
        </p:nvGraphicFramePr>
        <p:xfrm>
          <a:off x="611560" y="1556792"/>
          <a:ext cx="7992888" cy="49685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9D5C553D-BBFB-39B6-1BFA-004BB4C805BD}"/>
              </a:ext>
            </a:extLst>
          </p:cNvPr>
          <p:cNvGraphicFramePr>
            <a:graphicFrameLocks/>
          </p:cNvGraphicFramePr>
          <p:nvPr>
            <p:extLst>
              <p:ext uri="{D42A27DB-BD31-4B8C-83A1-F6EECF244321}">
                <p14:modId xmlns:p14="http://schemas.microsoft.com/office/powerpoint/2010/main" val="2194877074"/>
              </p:ext>
            </p:extLst>
          </p:nvPr>
        </p:nvGraphicFramePr>
        <p:xfrm>
          <a:off x="1043608" y="980728"/>
          <a:ext cx="7128792" cy="532859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0160936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5AB7-EACC-122C-C8C8-FC67DAE531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E1ACD4-C68A-DB7A-EA39-3AA76A4B92DB}"/>
              </a:ext>
            </a:extLst>
          </p:cNvPr>
          <p:cNvSpPr>
            <a:spLocks noGrp="1"/>
          </p:cNvSpPr>
          <p:nvPr>
            <p:ph type="title"/>
          </p:nvPr>
        </p:nvSpPr>
        <p:spPr>
          <a:xfrm>
            <a:off x="755576" y="188640"/>
            <a:ext cx="8136904" cy="648072"/>
          </a:xfrm>
        </p:spPr>
        <p:txBody>
          <a:bodyPr/>
          <a:lstStyle/>
          <a:p>
            <a:r>
              <a:rPr lang="en-GB" sz="3600" dirty="0">
                <a:solidFill>
                  <a:srgbClr val="7030A0"/>
                </a:solidFill>
              </a:rPr>
              <a:t>Spacious Place Café – Income / Expend.</a:t>
            </a:r>
            <a:endParaRPr lang="en-GB" sz="3600" dirty="0"/>
          </a:p>
        </p:txBody>
      </p:sp>
      <p:graphicFrame>
        <p:nvGraphicFramePr>
          <p:cNvPr id="4" name="Content Placeholder 3">
            <a:extLst>
              <a:ext uri="{FF2B5EF4-FFF2-40B4-BE49-F238E27FC236}">
                <a16:creationId xmlns:a16="http://schemas.microsoft.com/office/drawing/2014/main" id="{DEDFB337-3548-9768-7A57-936E8FF2D4E3}"/>
              </a:ext>
            </a:extLst>
          </p:cNvPr>
          <p:cNvGraphicFramePr>
            <a:graphicFrameLocks noGrp="1"/>
          </p:cNvGraphicFramePr>
          <p:nvPr>
            <p:ph idx="1"/>
          </p:nvPr>
        </p:nvGraphicFramePr>
        <p:xfrm>
          <a:off x="611560" y="1556792"/>
          <a:ext cx="7992888" cy="49685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EF129651-BF69-62ED-FE9A-60A35D26393B}"/>
              </a:ext>
            </a:extLst>
          </p:cNvPr>
          <p:cNvGraphicFramePr>
            <a:graphicFrameLocks/>
          </p:cNvGraphicFramePr>
          <p:nvPr>
            <p:extLst>
              <p:ext uri="{D42A27DB-BD31-4B8C-83A1-F6EECF244321}">
                <p14:modId xmlns:p14="http://schemas.microsoft.com/office/powerpoint/2010/main" val="3140779908"/>
              </p:ext>
            </p:extLst>
          </p:nvPr>
        </p:nvGraphicFramePr>
        <p:xfrm>
          <a:off x="1043608" y="836712"/>
          <a:ext cx="7344816" cy="554461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70112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CD49-F197-F4B7-7E12-ADA264AC75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1650F1-8BA1-147D-F900-618B4EF02831}"/>
              </a:ext>
            </a:extLst>
          </p:cNvPr>
          <p:cNvSpPr>
            <a:spLocks noGrp="1"/>
          </p:cNvSpPr>
          <p:nvPr>
            <p:ph type="title"/>
          </p:nvPr>
        </p:nvSpPr>
        <p:spPr>
          <a:xfrm>
            <a:off x="755576" y="188640"/>
            <a:ext cx="8136904" cy="648072"/>
          </a:xfrm>
        </p:spPr>
        <p:txBody>
          <a:bodyPr/>
          <a:lstStyle/>
          <a:p>
            <a:r>
              <a:rPr lang="en-GB" sz="3600" dirty="0">
                <a:solidFill>
                  <a:srgbClr val="7030A0"/>
                </a:solidFill>
              </a:rPr>
              <a:t>Spacious Place Café </a:t>
            </a:r>
            <a:r>
              <a:rPr lang="en-GB" sz="3600" dirty="0">
                <a:solidFill>
                  <a:srgbClr val="0000FF"/>
                </a:solidFill>
              </a:rPr>
              <a:t>Income</a:t>
            </a:r>
            <a:r>
              <a:rPr lang="en-GB" sz="3600" dirty="0">
                <a:solidFill>
                  <a:srgbClr val="7030A0"/>
                </a:solidFill>
              </a:rPr>
              <a:t> Breakdown</a:t>
            </a:r>
            <a:endParaRPr lang="en-GB" sz="3600" dirty="0"/>
          </a:p>
        </p:txBody>
      </p:sp>
      <p:graphicFrame>
        <p:nvGraphicFramePr>
          <p:cNvPr id="4" name="Content Placeholder 3">
            <a:extLst>
              <a:ext uri="{FF2B5EF4-FFF2-40B4-BE49-F238E27FC236}">
                <a16:creationId xmlns:a16="http://schemas.microsoft.com/office/drawing/2014/main" id="{27306A1A-167D-6C58-B25D-8ECED1442657}"/>
              </a:ext>
            </a:extLst>
          </p:cNvPr>
          <p:cNvGraphicFramePr>
            <a:graphicFrameLocks noGrp="1"/>
          </p:cNvGraphicFramePr>
          <p:nvPr>
            <p:ph idx="1"/>
          </p:nvPr>
        </p:nvGraphicFramePr>
        <p:xfrm>
          <a:off x="611560" y="1556792"/>
          <a:ext cx="7992888" cy="49685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54C1D65C-85BE-0098-111E-9FB602B84C3B}"/>
              </a:ext>
            </a:extLst>
          </p:cNvPr>
          <p:cNvGraphicFramePr>
            <a:graphicFrameLocks/>
          </p:cNvGraphicFramePr>
          <p:nvPr>
            <p:extLst>
              <p:ext uri="{D42A27DB-BD31-4B8C-83A1-F6EECF244321}">
                <p14:modId xmlns:p14="http://schemas.microsoft.com/office/powerpoint/2010/main" val="3301848614"/>
              </p:ext>
            </p:extLst>
          </p:nvPr>
        </p:nvGraphicFramePr>
        <p:xfrm>
          <a:off x="1043608" y="836712"/>
          <a:ext cx="7560840" cy="554461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321019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A7024-9E05-5230-2A29-C7CCC3794C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1A17E9-2EFD-8A48-9B16-28E2FFCFAFF8}"/>
              </a:ext>
            </a:extLst>
          </p:cNvPr>
          <p:cNvSpPr>
            <a:spLocks noGrp="1"/>
          </p:cNvSpPr>
          <p:nvPr>
            <p:ph type="title"/>
          </p:nvPr>
        </p:nvSpPr>
        <p:spPr>
          <a:xfrm>
            <a:off x="755576" y="188640"/>
            <a:ext cx="8136904" cy="648072"/>
          </a:xfrm>
        </p:spPr>
        <p:txBody>
          <a:bodyPr/>
          <a:lstStyle/>
          <a:p>
            <a:r>
              <a:rPr lang="en-GB" sz="3600" dirty="0">
                <a:solidFill>
                  <a:srgbClr val="7030A0"/>
                </a:solidFill>
              </a:rPr>
              <a:t>Spacious Place Café </a:t>
            </a:r>
            <a:r>
              <a:rPr lang="en-GB" sz="3600" dirty="0">
                <a:solidFill>
                  <a:srgbClr val="FF0000"/>
                </a:solidFill>
              </a:rPr>
              <a:t>Expend.</a:t>
            </a:r>
            <a:r>
              <a:rPr lang="en-GB" sz="3600" dirty="0">
                <a:solidFill>
                  <a:srgbClr val="7030A0"/>
                </a:solidFill>
              </a:rPr>
              <a:t> Breakdown</a:t>
            </a:r>
            <a:endParaRPr lang="en-GB" sz="3600" dirty="0"/>
          </a:p>
        </p:txBody>
      </p:sp>
      <p:graphicFrame>
        <p:nvGraphicFramePr>
          <p:cNvPr id="4" name="Content Placeholder 3">
            <a:extLst>
              <a:ext uri="{FF2B5EF4-FFF2-40B4-BE49-F238E27FC236}">
                <a16:creationId xmlns:a16="http://schemas.microsoft.com/office/drawing/2014/main" id="{2CE0AD26-602D-3810-174A-9E127DB35286}"/>
              </a:ext>
            </a:extLst>
          </p:cNvPr>
          <p:cNvGraphicFramePr>
            <a:graphicFrameLocks noGrp="1"/>
          </p:cNvGraphicFramePr>
          <p:nvPr>
            <p:ph idx="1"/>
          </p:nvPr>
        </p:nvGraphicFramePr>
        <p:xfrm>
          <a:off x="611560" y="1556792"/>
          <a:ext cx="7992888" cy="49685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AD028736-58F4-40C5-C884-F93CD2CAF4BF}"/>
              </a:ext>
            </a:extLst>
          </p:cNvPr>
          <p:cNvGraphicFramePr>
            <a:graphicFrameLocks/>
          </p:cNvGraphicFramePr>
          <p:nvPr>
            <p:extLst>
              <p:ext uri="{D42A27DB-BD31-4B8C-83A1-F6EECF244321}">
                <p14:modId xmlns:p14="http://schemas.microsoft.com/office/powerpoint/2010/main" val="2430926416"/>
              </p:ext>
            </p:extLst>
          </p:nvPr>
        </p:nvGraphicFramePr>
        <p:xfrm>
          <a:off x="1043608" y="836712"/>
          <a:ext cx="7344816" cy="561662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581264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themeOverride>
</file>

<file path=docProps/app.xml><?xml version="1.0" encoding="utf-8"?>
<Properties xmlns="http://schemas.openxmlformats.org/officeDocument/2006/extended-properties" xmlns:vt="http://schemas.openxmlformats.org/officeDocument/2006/docPropsVTypes">
  <Template/>
  <TotalTime>2303</TotalTime>
  <Words>1839</Words>
  <Application>Microsoft Office PowerPoint</Application>
  <PresentationFormat>On-screen Show (4:3)</PresentationFormat>
  <Paragraphs>144</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Thermal</vt:lpstr>
      <vt:lpstr>“The Sermon On The Amount” Sunday 7th June 2026  Thurrock Christian Fellowship Financial Report: Year 2025-26  By Andy Acreman, on behalf of the TCF Charity Directors  </vt:lpstr>
      <vt:lpstr>Items Covered Briefly</vt:lpstr>
      <vt:lpstr>Charity Aggregate Income / Expenditure</vt:lpstr>
      <vt:lpstr>Church &amp; General Income / Expenditure</vt:lpstr>
      <vt:lpstr>Church / General Income Breakdown</vt:lpstr>
      <vt:lpstr>Church / General Expenditure Breakdown</vt:lpstr>
      <vt:lpstr>Spacious Place Café – Income / Expend.</vt:lpstr>
      <vt:lpstr>Spacious Place Café Income Breakdown</vt:lpstr>
      <vt:lpstr>Spacious Place Café Expend. Breakdown</vt:lpstr>
      <vt:lpstr>TCF Mission Fund Annual Budget 2026-27</vt:lpstr>
      <vt:lpstr>TCF Compassion Fund 2025-26</vt:lpstr>
      <vt:lpstr>“A Step of Faith for TCF…”</vt:lpstr>
      <vt:lpstr>“An Encouragement to Give…”</vt:lpstr>
      <vt:lpstr>PowerPoint Presentation</vt:lpstr>
      <vt:lpstr>PowerPoint Presentation</vt:lpstr>
      <vt:lpstr>A Big Thank You…</vt:lpstr>
    </vt:vector>
  </TitlesOfParts>
  <Company>HSFC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 Presentation – Andy A.</dc:title>
  <dc:creator>staff</dc:creator>
  <cp:lastModifiedBy>Andy Acreman</cp:lastModifiedBy>
  <cp:revision>107</cp:revision>
  <cp:lastPrinted>2013-03-01T18:32:27Z</cp:lastPrinted>
  <dcterms:created xsi:type="dcterms:W3CDTF">2013-02-27T12:19:21Z</dcterms:created>
  <dcterms:modified xsi:type="dcterms:W3CDTF">2026-06-06T22:04:59Z</dcterms:modified>
</cp:coreProperties>
</file>